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9" r:id="rId4"/>
    <p:sldId id="261" r:id="rId5"/>
    <p:sldId id="267" r:id="rId6"/>
    <p:sldId id="264" r:id="rId7"/>
    <p:sldId id="265" r:id="rId8"/>
    <p:sldId id="266" r:id="rId9"/>
    <p:sldId id="263" r:id="rId10"/>
    <p:sldId id="262" r:id="rId11"/>
    <p:sldId id="258"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0935949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2AB44-09E8-49AB-BF6D-2830F50078D5}"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428530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69344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241944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64177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11634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561391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69186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44071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224432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AB44-09E8-49AB-BF6D-2830F50078D5}"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51615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72AB44-09E8-49AB-BF6D-2830F50078D5}"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29873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72AB44-09E8-49AB-BF6D-2830F50078D5}"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86126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72AB44-09E8-49AB-BF6D-2830F50078D5}"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3350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372AB44-09E8-49AB-BF6D-2830F50078D5}"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264490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2AB44-09E8-49AB-BF6D-2830F50078D5}"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971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2AB44-09E8-49AB-BF6D-2830F50078D5}"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E3E2-8CA2-4203-AD6E-66727CB7D196}" type="slidenum">
              <a:rPr lang="en-US" smtClean="0"/>
              <a:t>‹#›</a:t>
            </a:fld>
            <a:endParaRPr lang="en-US"/>
          </a:p>
        </p:txBody>
      </p:sp>
    </p:spTree>
    <p:extLst>
      <p:ext uri="{BB962C8B-B14F-4D97-AF65-F5344CB8AC3E}">
        <p14:creationId xmlns:p14="http://schemas.microsoft.com/office/powerpoint/2010/main" val="151821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72AB44-09E8-49AB-BF6D-2830F50078D5}" type="datetimeFigureOut">
              <a:rPr lang="en-US" smtClean="0"/>
              <a:t>1/3/2017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8BE3E2-8CA2-4203-AD6E-66727CB7D196}" type="slidenum">
              <a:rPr lang="en-US" smtClean="0"/>
              <a:t>‹#›</a:t>
            </a:fld>
            <a:endParaRPr lang="en-US"/>
          </a:p>
        </p:txBody>
      </p:sp>
    </p:spTree>
    <p:extLst>
      <p:ext uri="{BB962C8B-B14F-4D97-AF65-F5344CB8AC3E}">
        <p14:creationId xmlns:p14="http://schemas.microsoft.com/office/powerpoint/2010/main" val="82087501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699" y="2087484"/>
            <a:ext cx="7197726" cy="2421464"/>
          </a:xfrm>
        </p:spPr>
        <p:txBody>
          <a:bodyPr/>
          <a:lstStyle/>
          <a:p>
            <a:r>
              <a:rPr lang="en-US" dirty="0" smtClean="0"/>
              <a:t>Course Selection</a:t>
            </a:r>
            <a:endParaRPr lang="en-US" dirty="0"/>
          </a:p>
        </p:txBody>
      </p:sp>
      <p:sp>
        <p:nvSpPr>
          <p:cNvPr id="3" name="Subtitle 2"/>
          <p:cNvSpPr>
            <a:spLocks noGrp="1"/>
          </p:cNvSpPr>
          <p:nvPr>
            <p:ph type="subTitle" idx="1"/>
          </p:nvPr>
        </p:nvSpPr>
        <p:spPr>
          <a:xfrm>
            <a:off x="101599" y="4508948"/>
            <a:ext cx="7197726" cy="1405467"/>
          </a:xfrm>
        </p:spPr>
        <p:txBody>
          <a:bodyPr/>
          <a:lstStyle/>
          <a:p>
            <a:r>
              <a:rPr lang="en-US" dirty="0" smtClean="0"/>
              <a:t>Junior Year</a:t>
            </a:r>
            <a:endParaRPr lang="en-US" dirty="0"/>
          </a:p>
        </p:txBody>
      </p:sp>
      <p:pic>
        <p:nvPicPr>
          <p:cNvPr id="1026" name="Picture 2" descr="Image result for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00" y="1151017"/>
            <a:ext cx="7302500" cy="259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0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62" y="251880"/>
            <a:ext cx="10131425" cy="1456267"/>
          </a:xfrm>
        </p:spPr>
        <p:txBody>
          <a:bodyPr>
            <a:normAutofit/>
          </a:bodyPr>
          <a:lstStyle/>
          <a:p>
            <a:pPr algn="ctr"/>
            <a:r>
              <a:rPr lang="en-US" sz="6000" dirty="0" smtClean="0"/>
              <a:t>What is Organic Chemistry?</a:t>
            </a:r>
            <a:endParaRPr lang="en-US" sz="6000" dirty="0"/>
          </a:p>
        </p:txBody>
      </p:sp>
      <p:sp>
        <p:nvSpPr>
          <p:cNvPr id="3" name="Content Placeholder 2"/>
          <p:cNvSpPr>
            <a:spLocks noGrp="1"/>
          </p:cNvSpPr>
          <p:nvPr>
            <p:ph idx="1"/>
          </p:nvPr>
        </p:nvSpPr>
        <p:spPr>
          <a:xfrm>
            <a:off x="332751" y="1972734"/>
            <a:ext cx="8919110" cy="3649133"/>
          </a:xfrm>
        </p:spPr>
        <p:txBody>
          <a:bodyPr>
            <a:normAutofit/>
          </a:bodyPr>
          <a:lstStyle/>
          <a:p>
            <a:r>
              <a:rPr lang="en-US" sz="2800" dirty="0" smtClean="0"/>
              <a:t>This course is a lab based course that studies carbon compounds.  </a:t>
            </a:r>
          </a:p>
          <a:p>
            <a:r>
              <a:rPr lang="en-US" sz="2800" dirty="0" smtClean="0"/>
              <a:t>This course is designed to expose students into the basics of organic molecules and reactions.  </a:t>
            </a:r>
          </a:p>
          <a:p>
            <a:r>
              <a:rPr lang="en-US" sz="2800" dirty="0" smtClean="0"/>
              <a:t>This course is designed for students that enjoy being in the lab and are going into any science or medical field, but all students are welcome.   </a:t>
            </a:r>
          </a:p>
        </p:txBody>
      </p:sp>
      <p:pic>
        <p:nvPicPr>
          <p:cNvPr id="2052" name="Picture 4" descr="https://tse3.mm.bing.net/th?id=OIP.M3da2d10f3e5a0a36c3a55f773daf8570o0&amp;pid=15.1&amp;P=0&amp;w=221&amp;h=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860" y="2303084"/>
            <a:ext cx="2786534" cy="2093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38649" y="5271711"/>
            <a:ext cx="2174205" cy="1200329"/>
          </a:xfrm>
          <a:prstGeom prst="rect">
            <a:avLst/>
          </a:prstGeom>
          <a:noFill/>
        </p:spPr>
        <p:txBody>
          <a:bodyPr wrap="square" rtlCol="0">
            <a:spAutoFit/>
          </a:bodyPr>
          <a:lstStyle/>
          <a:p>
            <a:pPr algn="ctr"/>
            <a:r>
              <a:rPr lang="en-US" sz="2400" b="1" dirty="0" smtClean="0"/>
              <a:t>*Must complete Chemistry first</a:t>
            </a:r>
            <a:endParaRPr lang="en-US" sz="2400" b="1" dirty="0"/>
          </a:p>
        </p:txBody>
      </p:sp>
    </p:spTree>
    <p:extLst>
      <p:ext uri="{BB962C8B-B14F-4D97-AF65-F5344CB8AC3E}">
        <p14:creationId xmlns:p14="http://schemas.microsoft.com/office/powerpoint/2010/main" val="28612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05" y="134770"/>
            <a:ext cx="9905998" cy="1478570"/>
          </a:xfrm>
        </p:spPr>
        <p:txBody>
          <a:bodyPr>
            <a:normAutofit/>
          </a:bodyPr>
          <a:lstStyle/>
          <a:p>
            <a:r>
              <a:rPr lang="en-US" sz="6000" b="1" dirty="0" smtClean="0"/>
              <a:t>What is physics?</a:t>
            </a:r>
            <a:endParaRPr lang="en-US" sz="6000" b="1" dirty="0"/>
          </a:p>
        </p:txBody>
      </p:sp>
      <p:sp>
        <p:nvSpPr>
          <p:cNvPr id="3" name="Content Placeholder 2"/>
          <p:cNvSpPr>
            <a:spLocks noGrp="1"/>
          </p:cNvSpPr>
          <p:nvPr>
            <p:ph idx="1"/>
          </p:nvPr>
        </p:nvSpPr>
        <p:spPr>
          <a:xfrm>
            <a:off x="296213" y="1795352"/>
            <a:ext cx="11470783" cy="5300907"/>
          </a:xfrm>
        </p:spPr>
        <p:txBody>
          <a:bodyPr>
            <a:noAutofit/>
          </a:bodyPr>
          <a:lstStyle/>
          <a:p>
            <a:r>
              <a:rPr lang="en-US" sz="2400" dirty="0"/>
              <a:t>The purpose of </a:t>
            </a:r>
            <a:r>
              <a:rPr lang="en-US" sz="2400" b="1" dirty="0"/>
              <a:t>Physics </a:t>
            </a:r>
            <a:r>
              <a:rPr lang="en-US" sz="2400" dirty="0" smtClean="0"/>
              <a:t> </a:t>
            </a:r>
            <a:r>
              <a:rPr lang="en-US" sz="2400" dirty="0"/>
              <a:t>is to give the students a better understanding of the world around them as well as prepare them for college courses in math and the sciences.  </a:t>
            </a:r>
            <a:endParaRPr lang="en-US" sz="2400" dirty="0" smtClean="0"/>
          </a:p>
          <a:p>
            <a:r>
              <a:rPr lang="en-US" sz="2400" dirty="0" smtClean="0"/>
              <a:t>Major </a:t>
            </a:r>
            <a:r>
              <a:rPr lang="en-US" sz="2400" dirty="0"/>
              <a:t>topics include: Vectors, Kinematics (1 and 2 dimensional), Newton's Laws of Motion, </a:t>
            </a:r>
            <a:r>
              <a:rPr lang="en-US" sz="2400" dirty="0" smtClean="0"/>
              <a:t>Projectile </a:t>
            </a:r>
            <a:r>
              <a:rPr lang="en-US" sz="2400" dirty="0"/>
              <a:t>or Circular </a:t>
            </a:r>
            <a:r>
              <a:rPr lang="en-US" sz="2400" dirty="0" smtClean="0"/>
              <a:t>Motion, </a:t>
            </a:r>
            <a:r>
              <a:rPr lang="en-US" sz="2400" dirty="0"/>
              <a:t>Vibrations, Waves, Sound, Light, Work, Energy, Impulse, and Momentum</a:t>
            </a:r>
            <a:r>
              <a:rPr lang="en-US" sz="2400" dirty="0" smtClean="0"/>
              <a:t>. </a:t>
            </a:r>
          </a:p>
          <a:p>
            <a:r>
              <a:rPr lang="en-US" sz="2400" dirty="0" smtClean="0"/>
              <a:t>While </a:t>
            </a:r>
            <a:r>
              <a:rPr lang="en-US" sz="2400" dirty="0"/>
              <a:t>studying physics, the students will be afforded the opportunity of practicing the skills and processes of science as well as evaluating the impact of physics on society</a:t>
            </a:r>
            <a:r>
              <a:rPr lang="en-US" sz="2400" dirty="0" smtClean="0"/>
              <a:t>.  The first year course is </a:t>
            </a:r>
            <a:r>
              <a:rPr lang="en-US" sz="2400" b="1" u="sng" dirty="0" smtClean="0"/>
              <a:t>a </a:t>
            </a:r>
            <a:r>
              <a:rPr lang="en-US" sz="2400" b="1" u="sng" dirty="0"/>
              <a:t>trigonometry based physics </a:t>
            </a:r>
            <a:r>
              <a:rPr lang="en-US" sz="2400" b="1" u="sng" dirty="0" smtClean="0"/>
              <a:t>course</a:t>
            </a:r>
            <a:r>
              <a:rPr lang="en-US" sz="2400" b="1" dirty="0" smtClean="0"/>
              <a:t>. </a:t>
            </a:r>
            <a:r>
              <a:rPr lang="en-US" sz="2400" dirty="0" smtClean="0"/>
              <a:t>The first year physics course is designed with the student already understanding </a:t>
            </a:r>
            <a:r>
              <a:rPr lang="en-US" sz="2400" dirty="0"/>
              <a:t>and </a:t>
            </a:r>
            <a:r>
              <a:rPr lang="en-US" sz="2400" dirty="0" smtClean="0"/>
              <a:t>being able to use </a:t>
            </a:r>
            <a:r>
              <a:rPr lang="en-US" sz="2400" dirty="0"/>
              <a:t>all trigonometry concepts involving sine, cosine and tangent </a:t>
            </a:r>
            <a:r>
              <a:rPr lang="en-US" sz="2400" dirty="0" smtClean="0"/>
              <a:t>functions as well as a knowledge of </a:t>
            </a:r>
            <a:r>
              <a:rPr lang="en-US" sz="2400" b="1" dirty="0" smtClean="0"/>
              <a:t>Chemistry</a:t>
            </a:r>
            <a:r>
              <a:rPr lang="en-US" sz="2400" dirty="0" smtClean="0"/>
              <a:t> which can be concurrently if taking the Advanced Chemistry course as a junior as well as the physics course.</a:t>
            </a:r>
            <a:endParaRPr lang="en-US" sz="2400" dirty="0"/>
          </a:p>
          <a:p>
            <a:endParaRPr lang="en-US" dirty="0"/>
          </a:p>
        </p:txBody>
      </p:sp>
      <p:pic>
        <p:nvPicPr>
          <p:cNvPr id="1026" name="Picture 2" descr="Image result for phys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89" y="134770"/>
            <a:ext cx="3321163" cy="16605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9174" y="1244008"/>
            <a:ext cx="3188052" cy="369332"/>
          </a:xfrm>
          <a:prstGeom prst="rect">
            <a:avLst/>
          </a:prstGeom>
        </p:spPr>
        <p:txBody>
          <a:bodyPr wrap="none">
            <a:spAutoFit/>
          </a:bodyPr>
          <a:lstStyle/>
          <a:p>
            <a:pPr algn="ctr"/>
            <a:r>
              <a:rPr lang="en-US" b="1" dirty="0"/>
              <a:t>*Must complete Chemistry first</a:t>
            </a:r>
          </a:p>
        </p:txBody>
      </p:sp>
    </p:spTree>
    <p:extLst>
      <p:ext uri="{BB962C8B-B14F-4D97-AF65-F5344CB8AC3E}">
        <p14:creationId xmlns:p14="http://schemas.microsoft.com/office/powerpoint/2010/main" val="397335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000" dirty="0" smtClean="0"/>
              <a:t>AP Courses available AT SOLANCO</a:t>
            </a:r>
            <a:endParaRPr lang="en-US" sz="5000" dirty="0"/>
          </a:p>
        </p:txBody>
      </p:sp>
      <p:sp>
        <p:nvSpPr>
          <p:cNvPr id="3" name="Content Placeholder 2"/>
          <p:cNvSpPr>
            <a:spLocks noGrp="1"/>
          </p:cNvSpPr>
          <p:nvPr>
            <p:ph idx="1"/>
          </p:nvPr>
        </p:nvSpPr>
        <p:spPr/>
        <p:txBody>
          <a:bodyPr>
            <a:normAutofit/>
          </a:bodyPr>
          <a:lstStyle/>
          <a:p>
            <a:r>
              <a:rPr lang="en-US" sz="4000" dirty="0" smtClean="0"/>
              <a:t>BIOLOGY </a:t>
            </a:r>
          </a:p>
          <a:p>
            <a:r>
              <a:rPr lang="en-US" sz="4000" dirty="0" smtClean="0"/>
              <a:t>CHEMISTRY</a:t>
            </a:r>
          </a:p>
          <a:p>
            <a:r>
              <a:rPr lang="en-US" sz="4000" dirty="0" smtClean="0"/>
              <a:t>PHYSICS</a:t>
            </a:r>
          </a:p>
          <a:p>
            <a:pPr marL="0" indent="0" algn="ctr">
              <a:buNone/>
            </a:pPr>
            <a:r>
              <a:rPr lang="en-US" sz="2000" dirty="0" smtClean="0"/>
              <a:t>**SEE ME WITH QUESTIONS IF YOU ARE INTERESTED**</a:t>
            </a:r>
            <a:endParaRPr lang="en-US" sz="2000" dirty="0"/>
          </a:p>
        </p:txBody>
      </p:sp>
    </p:spTree>
    <p:extLst>
      <p:ext uri="{BB962C8B-B14F-4D97-AF65-F5344CB8AC3E}">
        <p14:creationId xmlns:p14="http://schemas.microsoft.com/office/powerpoint/2010/main" val="184545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24" y="145960"/>
            <a:ext cx="10131425" cy="1456267"/>
          </a:xfrm>
        </p:spPr>
        <p:txBody>
          <a:bodyPr>
            <a:noAutofit/>
          </a:bodyPr>
          <a:lstStyle/>
          <a:p>
            <a:pPr algn="ctr"/>
            <a:r>
              <a:rPr lang="en-US" sz="4500" dirty="0" smtClean="0"/>
              <a:t>Chemistry is the study of Matter and the Changes it undergoes.  </a:t>
            </a:r>
            <a:endParaRPr lang="en-US" sz="4500" dirty="0"/>
          </a:p>
        </p:txBody>
      </p:sp>
      <p:sp>
        <p:nvSpPr>
          <p:cNvPr id="3" name="Content Placeholder 2"/>
          <p:cNvSpPr>
            <a:spLocks noGrp="1"/>
          </p:cNvSpPr>
          <p:nvPr>
            <p:ph idx="1"/>
          </p:nvPr>
        </p:nvSpPr>
        <p:spPr>
          <a:xfrm>
            <a:off x="88901" y="1818127"/>
            <a:ext cx="10258648" cy="4759936"/>
          </a:xfrm>
        </p:spPr>
        <p:txBody>
          <a:bodyPr>
            <a:noAutofit/>
          </a:bodyPr>
          <a:lstStyle/>
          <a:p>
            <a:r>
              <a:rPr lang="en-US" sz="2400" dirty="0" smtClean="0"/>
              <a:t>Advanced Chemistry:  Highest Level of first year chemistry.  This course is more rigorous and covers more topics than the academic chemistry class.  This course will prepare students for college chemistry and AP chemistry.   This course is for students who have excelled in biology.  </a:t>
            </a:r>
            <a:endParaRPr lang="en-US" sz="2400" dirty="0"/>
          </a:p>
          <a:p>
            <a:pPr marL="0" indent="0">
              <a:buNone/>
            </a:pPr>
            <a:r>
              <a:rPr lang="en-US" sz="2400" dirty="0" smtClean="0"/>
              <a:t>      </a:t>
            </a:r>
          </a:p>
          <a:p>
            <a:r>
              <a:rPr lang="en-US" sz="2400" dirty="0" smtClean="0"/>
              <a:t>Academic Chemistry:   This is the level of chemistry that the majority of the student population take.  This course will give students a general understanding of many chemical principles.   </a:t>
            </a:r>
          </a:p>
          <a:p>
            <a:pPr marL="0" indent="0">
              <a:buNone/>
            </a:pPr>
            <a:endParaRPr lang="en-US" sz="2400" dirty="0" smtClean="0"/>
          </a:p>
          <a:p>
            <a:r>
              <a:rPr lang="en-US" sz="2400" dirty="0" err="1" smtClean="0"/>
              <a:t>ChemCom</a:t>
            </a:r>
            <a:r>
              <a:rPr lang="en-US" sz="2400" dirty="0" smtClean="0"/>
              <a:t>:  This chemistry course is designed with practical applications and limited math.  This course does NOT prepare you for college chemistry or nursing school.  </a:t>
            </a:r>
            <a:endParaRPr lang="en-US" sz="2400" dirty="0"/>
          </a:p>
        </p:txBody>
      </p:sp>
      <p:pic>
        <p:nvPicPr>
          <p:cNvPr id="1026" name="Picture 2" descr="Image of model of a classical atom by James Hed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549" y="145960"/>
            <a:ext cx="1671927" cy="180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0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05" y="270455"/>
            <a:ext cx="10353761" cy="1326321"/>
          </a:xfrm>
        </p:spPr>
        <p:txBody>
          <a:bodyPr>
            <a:normAutofit fontScale="90000"/>
          </a:bodyPr>
          <a:lstStyle/>
          <a:p>
            <a:pPr algn="ctr"/>
            <a:r>
              <a:rPr lang="en-US" sz="6200" b="1" dirty="0" smtClean="0"/>
              <a:t>What is Astronomy</a:t>
            </a:r>
            <a:r>
              <a:rPr lang="en-US" sz="6200" b="1" dirty="0"/>
              <a:t>?</a:t>
            </a:r>
            <a:r>
              <a:rPr lang="en-US" dirty="0"/>
              <a:t/>
            </a:r>
            <a:br>
              <a:rPr lang="en-US" dirty="0"/>
            </a:br>
            <a:r>
              <a:rPr lang="en-US" dirty="0"/>
              <a:t>Get Excited! It’s out of this world fun!</a:t>
            </a:r>
            <a:br>
              <a:rPr lang="en-US" dirty="0"/>
            </a:br>
            <a:endParaRPr lang="en-US" dirty="0"/>
          </a:p>
        </p:txBody>
      </p:sp>
      <p:sp>
        <p:nvSpPr>
          <p:cNvPr id="3" name="Content Placeholder 2"/>
          <p:cNvSpPr>
            <a:spLocks noGrp="1"/>
          </p:cNvSpPr>
          <p:nvPr>
            <p:ph idx="1"/>
          </p:nvPr>
        </p:nvSpPr>
        <p:spPr>
          <a:xfrm>
            <a:off x="129643" y="1867438"/>
            <a:ext cx="7224193" cy="4501166"/>
          </a:xfrm>
        </p:spPr>
        <p:txBody>
          <a:bodyPr>
            <a:noAutofit/>
          </a:bodyPr>
          <a:lstStyle/>
          <a:p>
            <a:r>
              <a:rPr lang="en-US" sz="2600" dirty="0" smtClean="0"/>
              <a:t>It’s the study of the cosmos, that means everything!</a:t>
            </a:r>
          </a:p>
          <a:p>
            <a:r>
              <a:rPr lang="en-US" sz="2600" dirty="0" smtClean="0"/>
              <a:t>You’ll learn the following:</a:t>
            </a:r>
          </a:p>
          <a:p>
            <a:pPr lvl="1">
              <a:spcAft>
                <a:spcPts val="0"/>
              </a:spcAft>
            </a:pPr>
            <a:r>
              <a:rPr lang="en-US" sz="2600" dirty="0" smtClean="0"/>
              <a:t>Distances in Space!</a:t>
            </a:r>
          </a:p>
          <a:p>
            <a:pPr lvl="1">
              <a:spcAft>
                <a:spcPts val="0"/>
              </a:spcAft>
            </a:pPr>
            <a:r>
              <a:rPr lang="en-US" sz="2600" dirty="0" smtClean="0"/>
              <a:t>Finding objects in the sky other than the Big Dipper! </a:t>
            </a:r>
          </a:p>
          <a:p>
            <a:pPr lvl="1">
              <a:spcAft>
                <a:spcPts val="0"/>
              </a:spcAft>
            </a:pPr>
            <a:r>
              <a:rPr lang="en-US" sz="2600" dirty="0" smtClean="0"/>
              <a:t>Ancient dead people and their contributions to astronomy</a:t>
            </a:r>
          </a:p>
          <a:p>
            <a:pPr lvl="1">
              <a:spcAft>
                <a:spcPts val="0"/>
              </a:spcAft>
            </a:pPr>
            <a:r>
              <a:rPr lang="en-US" sz="2600" dirty="0" smtClean="0"/>
              <a:t>Where stars come from</a:t>
            </a:r>
          </a:p>
          <a:p>
            <a:pPr lvl="1">
              <a:spcAft>
                <a:spcPts val="0"/>
              </a:spcAft>
            </a:pPr>
            <a:r>
              <a:rPr lang="en-US" sz="2600" dirty="0"/>
              <a:t>L</a:t>
            </a:r>
            <a:r>
              <a:rPr lang="en-US" sz="2600" dirty="0" smtClean="0"/>
              <a:t>ife on Earth and maybe other planets! – you design your own planet!, </a:t>
            </a:r>
          </a:p>
          <a:p>
            <a:pPr lvl="1">
              <a:spcAft>
                <a:spcPts val="0"/>
              </a:spcAft>
            </a:pPr>
            <a:r>
              <a:rPr lang="en-US" sz="2600" dirty="0" smtClean="0"/>
              <a:t>Space Exploration and the future of Space Travel--We’re going to Mars people!!!</a:t>
            </a:r>
          </a:p>
        </p:txBody>
      </p:sp>
      <p:sp>
        <p:nvSpPr>
          <p:cNvPr id="4" name="TextBox 3"/>
          <p:cNvSpPr txBox="1"/>
          <p:nvPr/>
        </p:nvSpPr>
        <p:spPr>
          <a:xfrm>
            <a:off x="7353836" y="1596776"/>
            <a:ext cx="4838164" cy="2769989"/>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There are tests and projects. </a:t>
            </a:r>
          </a:p>
          <a:p>
            <a:pPr marL="457200" indent="-457200">
              <a:buFont typeface="Arial" panose="020B0604020202020204" pitchFamily="34" charset="0"/>
              <a:buChar char="•"/>
            </a:pPr>
            <a:r>
              <a:rPr lang="en-US" sz="2600" dirty="0" smtClean="0"/>
              <a:t>You will need to study.</a:t>
            </a:r>
          </a:p>
          <a:p>
            <a:pPr marL="457200" indent="-457200">
              <a:buFont typeface="Arial" panose="020B0604020202020204" pitchFamily="34" charset="0"/>
              <a:buChar char="•"/>
            </a:pPr>
            <a:r>
              <a:rPr lang="en-US" sz="2600" dirty="0" smtClean="0"/>
              <a:t>You will have to take notes and read – I know you hate it =)</a:t>
            </a:r>
          </a:p>
          <a:p>
            <a:pPr marL="457200" indent="-457200">
              <a:buFont typeface="Arial" panose="020B0604020202020204" pitchFamily="34" charset="0"/>
              <a:buChar char="•"/>
            </a:pPr>
            <a:r>
              <a:rPr lang="en-US" sz="2600" dirty="0" smtClean="0"/>
              <a:t>You do need to know basic math. </a:t>
            </a:r>
          </a:p>
          <a:p>
            <a:pPr marL="285750" indent="-285750">
              <a:buFont typeface="Arial" panose="020B0604020202020204" pitchFamily="34" charset="0"/>
              <a:buChar char="•"/>
            </a:pPr>
            <a:endParaRPr lang="en-US" dirty="0"/>
          </a:p>
        </p:txBody>
      </p:sp>
      <p:pic>
        <p:nvPicPr>
          <p:cNvPr id="5" name="Picture 2" descr="Image result for astrono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0" y="4226673"/>
            <a:ext cx="4290263" cy="241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7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33976"/>
            <a:ext cx="10998200" cy="1456267"/>
          </a:xfrm>
        </p:spPr>
        <p:txBody>
          <a:bodyPr>
            <a:noAutofit/>
          </a:bodyPr>
          <a:lstStyle/>
          <a:p>
            <a:r>
              <a:rPr lang="en-US" sz="6000" dirty="0" err="1" smtClean="0"/>
              <a:t>WhAT</a:t>
            </a:r>
            <a:r>
              <a:rPr lang="en-US" sz="6000" dirty="0" smtClean="0"/>
              <a:t> IS Waters of the World?</a:t>
            </a:r>
            <a:endParaRPr lang="en-US" sz="6000" dirty="0"/>
          </a:p>
        </p:txBody>
      </p:sp>
      <p:sp>
        <p:nvSpPr>
          <p:cNvPr id="3" name="Content Placeholder 2"/>
          <p:cNvSpPr>
            <a:spLocks noGrp="1"/>
          </p:cNvSpPr>
          <p:nvPr>
            <p:ph idx="1"/>
          </p:nvPr>
        </p:nvSpPr>
        <p:spPr>
          <a:xfrm>
            <a:off x="227180" y="1501008"/>
            <a:ext cx="6333185" cy="5040991"/>
          </a:xfrm>
        </p:spPr>
        <p:txBody>
          <a:bodyPr>
            <a:noAutofit/>
          </a:bodyPr>
          <a:lstStyle/>
          <a:p>
            <a:r>
              <a:rPr lang="en-US" sz="3400" dirty="0" smtClean="0"/>
              <a:t>WOW is the study of how water shapes our planet and supports life. </a:t>
            </a:r>
          </a:p>
          <a:p>
            <a:r>
              <a:rPr lang="en-US" sz="3400" dirty="0" smtClean="0"/>
              <a:t>You will learn the following:</a:t>
            </a:r>
          </a:p>
          <a:p>
            <a:pPr lvl="1"/>
            <a:r>
              <a:rPr lang="en-US" sz="3400" dirty="0" smtClean="0"/>
              <a:t>The Hydrologic Cycle</a:t>
            </a:r>
          </a:p>
          <a:p>
            <a:pPr lvl="1"/>
            <a:r>
              <a:rPr lang="en-US" sz="3400" dirty="0" smtClean="0"/>
              <a:t>Rivers, Lakes, and Streams.</a:t>
            </a:r>
          </a:p>
          <a:p>
            <a:pPr lvl="1"/>
            <a:r>
              <a:rPr lang="en-US" sz="3400" dirty="0" smtClean="0"/>
              <a:t>Glaciation</a:t>
            </a:r>
          </a:p>
          <a:p>
            <a:pPr lvl="1"/>
            <a:r>
              <a:rPr lang="en-US" sz="3400" dirty="0" smtClean="0"/>
              <a:t>Earth’s Oceans</a:t>
            </a:r>
          </a:p>
        </p:txBody>
      </p:sp>
      <p:pic>
        <p:nvPicPr>
          <p:cNvPr id="2050" name="Picture 2" descr="Image result for waters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073" y="1313644"/>
            <a:ext cx="3571060" cy="50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144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0"/>
            <a:ext cx="11645899" cy="1456267"/>
          </a:xfrm>
        </p:spPr>
        <p:txBody>
          <a:bodyPr>
            <a:noAutofit/>
          </a:bodyPr>
          <a:lstStyle/>
          <a:p>
            <a:pPr algn="ctr"/>
            <a:r>
              <a:rPr lang="en-US" sz="6000" dirty="0" smtClean="0"/>
              <a:t>What is Environmental Science?</a:t>
            </a:r>
            <a:endParaRPr lang="en-US" sz="6000" dirty="0"/>
          </a:p>
        </p:txBody>
      </p:sp>
      <p:sp>
        <p:nvSpPr>
          <p:cNvPr id="3" name="Content Placeholder 2"/>
          <p:cNvSpPr>
            <a:spLocks noGrp="1"/>
          </p:cNvSpPr>
          <p:nvPr>
            <p:ph idx="1"/>
          </p:nvPr>
        </p:nvSpPr>
        <p:spPr>
          <a:xfrm>
            <a:off x="457201" y="1621367"/>
            <a:ext cx="10474326" cy="4089400"/>
          </a:xfrm>
        </p:spPr>
        <p:txBody>
          <a:bodyPr>
            <a:normAutofit fontScale="92500" lnSpcReduction="20000"/>
          </a:bodyPr>
          <a:lstStyle/>
          <a:p>
            <a:r>
              <a:rPr lang="en-US" sz="2800" dirty="0" smtClean="0"/>
              <a:t>Integrates </a:t>
            </a:r>
            <a:r>
              <a:rPr lang="en-US" sz="2800" dirty="0"/>
              <a:t>physical, biological and information sciences </a:t>
            </a:r>
            <a:r>
              <a:rPr lang="en-US" sz="2800" dirty="0" smtClean="0"/>
              <a:t>to </a:t>
            </a:r>
            <a:r>
              <a:rPr lang="en-US" sz="2800" dirty="0"/>
              <a:t>the study of the environment, and the </a:t>
            </a:r>
            <a:r>
              <a:rPr lang="en-US" sz="2800" dirty="0" smtClean="0"/>
              <a:t>solution </a:t>
            </a:r>
            <a:r>
              <a:rPr lang="en-US" sz="2800" dirty="0"/>
              <a:t>of environmental problems. </a:t>
            </a:r>
            <a:endParaRPr lang="en-US" sz="2800" dirty="0" smtClean="0"/>
          </a:p>
          <a:p>
            <a:pPr lvl="1"/>
            <a:r>
              <a:rPr lang="en-US" sz="2800" dirty="0" smtClean="0"/>
              <a:t>Atmosphere problems (Greenhouse Gas)</a:t>
            </a:r>
          </a:p>
          <a:p>
            <a:pPr lvl="1"/>
            <a:r>
              <a:rPr lang="en-US" sz="2800" dirty="0" smtClean="0"/>
              <a:t>Water &amp; Air Pollution</a:t>
            </a:r>
          </a:p>
          <a:p>
            <a:pPr lvl="1"/>
            <a:r>
              <a:rPr lang="en-US" sz="2800" dirty="0" smtClean="0"/>
              <a:t>Soil Contamination</a:t>
            </a:r>
          </a:p>
          <a:p>
            <a:pPr lvl="1"/>
            <a:r>
              <a:rPr lang="en-US" sz="2800" dirty="0" smtClean="0"/>
              <a:t>Erosion &amp; Runoff</a:t>
            </a:r>
          </a:p>
          <a:p>
            <a:pPr lvl="1"/>
            <a:r>
              <a:rPr lang="en-US" sz="2800" dirty="0" smtClean="0"/>
              <a:t>Overpopulation</a:t>
            </a:r>
          </a:p>
          <a:p>
            <a:pPr lvl="1"/>
            <a:r>
              <a:rPr lang="en-US" sz="2800" dirty="0" smtClean="0"/>
              <a:t>Deforestation</a:t>
            </a:r>
          </a:p>
          <a:p>
            <a:pPr lvl="1"/>
            <a:r>
              <a:rPr lang="en-US" sz="2800" dirty="0" smtClean="0"/>
              <a:t>Loss of Biodiversity</a:t>
            </a:r>
          </a:p>
          <a:p>
            <a:pPr lvl="1"/>
            <a:endParaRPr lang="en-US" sz="2200" dirty="0"/>
          </a:p>
        </p:txBody>
      </p:sp>
      <p:pic>
        <p:nvPicPr>
          <p:cNvPr id="6146" name="Picture 2" descr="Image result for environmental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3153833"/>
            <a:ext cx="5635626" cy="322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10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7800"/>
            <a:ext cx="10566399" cy="1456267"/>
          </a:xfrm>
        </p:spPr>
        <p:txBody>
          <a:bodyPr>
            <a:noAutofit/>
          </a:bodyPr>
          <a:lstStyle/>
          <a:p>
            <a:pPr algn="ctr"/>
            <a:r>
              <a:rPr lang="en-US" sz="6000" dirty="0" smtClean="0"/>
              <a:t>What is Dissecting the animal kingdom?</a:t>
            </a:r>
            <a:endParaRPr lang="en-US" sz="6000" dirty="0"/>
          </a:p>
        </p:txBody>
      </p:sp>
      <p:sp>
        <p:nvSpPr>
          <p:cNvPr id="3" name="Content Placeholder 2"/>
          <p:cNvSpPr>
            <a:spLocks noGrp="1"/>
          </p:cNvSpPr>
          <p:nvPr>
            <p:ph idx="1"/>
          </p:nvPr>
        </p:nvSpPr>
        <p:spPr>
          <a:xfrm>
            <a:off x="0" y="1942108"/>
            <a:ext cx="8420100" cy="4725392"/>
          </a:xfrm>
        </p:spPr>
        <p:txBody>
          <a:bodyPr>
            <a:noAutofit/>
          </a:bodyPr>
          <a:lstStyle/>
          <a:p>
            <a:r>
              <a:rPr lang="en-US" sz="2400" dirty="0" smtClean="0"/>
              <a:t>Journey through the Animal Kingdom from the simplest organisms to the most complex starting with invertebrates and ending with mammals</a:t>
            </a:r>
          </a:p>
          <a:p>
            <a:r>
              <a:rPr lang="en-US" sz="2400" dirty="0" smtClean="0"/>
              <a:t>Learn about the different structures and their functions in the digestive, excretory, respiratory and circulatory systems of multiple organisms. </a:t>
            </a:r>
          </a:p>
          <a:p>
            <a:r>
              <a:rPr lang="en-US" sz="2400" dirty="0" smtClean="0"/>
              <a:t>Investigate the following animal kingdoms: Invertebrate, Chordata (fish), Amphibia, </a:t>
            </a:r>
            <a:r>
              <a:rPr lang="en-US" sz="2400" dirty="0"/>
              <a:t>M</a:t>
            </a:r>
            <a:r>
              <a:rPr lang="en-US" sz="2400" dirty="0" smtClean="0"/>
              <a:t>ammalia</a:t>
            </a:r>
          </a:p>
          <a:p>
            <a:r>
              <a:rPr lang="en-US" sz="2400" dirty="0" smtClean="0"/>
              <a:t>Students dissect everything from an earthworm to a sheep eye!</a:t>
            </a:r>
          </a:p>
          <a:p>
            <a:r>
              <a:rPr lang="en-US" sz="2400" dirty="0" smtClean="0"/>
              <a:t>Requires a LOT of memorization of structures and has frequent assessments</a:t>
            </a:r>
            <a:endParaRPr lang="en-US" sz="2400" dirty="0"/>
          </a:p>
        </p:txBody>
      </p:sp>
      <p:pic>
        <p:nvPicPr>
          <p:cNvPr id="3074" name="Picture 2" descr="Image result for bull 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2855517"/>
            <a:ext cx="3467098" cy="227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91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1" y="88900"/>
            <a:ext cx="10131425" cy="1456267"/>
          </a:xfrm>
        </p:spPr>
        <p:txBody>
          <a:bodyPr>
            <a:normAutofit/>
          </a:bodyPr>
          <a:lstStyle/>
          <a:p>
            <a:pPr algn="ctr"/>
            <a:r>
              <a:rPr lang="en-US" sz="6000" dirty="0" smtClean="0"/>
              <a:t>What Is microbiology?</a:t>
            </a:r>
            <a:endParaRPr lang="en-US" sz="6000" dirty="0"/>
          </a:p>
        </p:txBody>
      </p:sp>
      <p:sp>
        <p:nvSpPr>
          <p:cNvPr id="3" name="Content Placeholder 2"/>
          <p:cNvSpPr>
            <a:spLocks noGrp="1"/>
          </p:cNvSpPr>
          <p:nvPr>
            <p:ph idx="1"/>
          </p:nvPr>
        </p:nvSpPr>
        <p:spPr>
          <a:xfrm>
            <a:off x="101600" y="1545167"/>
            <a:ext cx="7823200" cy="4648199"/>
          </a:xfrm>
        </p:spPr>
        <p:txBody>
          <a:bodyPr>
            <a:normAutofit/>
          </a:bodyPr>
          <a:lstStyle/>
          <a:p>
            <a:r>
              <a:rPr lang="en-US" sz="2400" dirty="0" smtClean="0"/>
              <a:t>Study of organisms too small to be seen by the naked eye.</a:t>
            </a:r>
          </a:p>
          <a:p>
            <a:r>
              <a:rPr lang="en-US" sz="2400" dirty="0" smtClean="0"/>
              <a:t>Learn about</a:t>
            </a:r>
          </a:p>
          <a:p>
            <a:pPr lvl="1"/>
            <a:r>
              <a:rPr lang="en-US" sz="2100" dirty="0" smtClean="0"/>
              <a:t>The history of microbiology </a:t>
            </a:r>
          </a:p>
          <a:p>
            <a:pPr lvl="1"/>
            <a:r>
              <a:rPr lang="en-US" sz="2100" dirty="0" smtClean="0"/>
              <a:t>Structure of bacteria</a:t>
            </a:r>
          </a:p>
          <a:p>
            <a:pPr lvl="1"/>
            <a:r>
              <a:rPr lang="en-US" sz="2100" dirty="0" smtClean="0"/>
              <a:t>How to control bacterial growth</a:t>
            </a:r>
          </a:p>
          <a:p>
            <a:pPr lvl="1"/>
            <a:r>
              <a:rPr lang="en-US" sz="2100" dirty="0" smtClean="0"/>
              <a:t>Proper lab techniques and how to maintain aseptic technique</a:t>
            </a:r>
          </a:p>
          <a:p>
            <a:pPr lvl="1"/>
            <a:r>
              <a:rPr lang="en-US" sz="2100" dirty="0" smtClean="0"/>
              <a:t>How to create ideal living conditions for bacteria</a:t>
            </a:r>
          </a:p>
          <a:p>
            <a:pPr lvl="1"/>
            <a:r>
              <a:rPr lang="en-US" sz="2100" dirty="0" smtClean="0"/>
              <a:t>Antibiotics, Disinfectants and Antiseptics</a:t>
            </a:r>
          </a:p>
          <a:p>
            <a:pPr lvl="1"/>
            <a:r>
              <a:rPr lang="en-US" sz="2100" dirty="0" smtClean="0"/>
              <a:t>Bacteria &amp; Disease</a:t>
            </a:r>
          </a:p>
          <a:p>
            <a:r>
              <a:rPr lang="en-US" sz="2400" dirty="0" smtClean="0"/>
              <a:t>Great course for anyone interested in the medical field</a:t>
            </a:r>
            <a:endParaRPr lang="en-US" sz="2400" dirty="0"/>
          </a:p>
        </p:txBody>
      </p:sp>
      <p:pic>
        <p:nvPicPr>
          <p:cNvPr id="4098" name="Picture 2" descr="Image result for microbiolo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7800" y="2666158"/>
            <a:ext cx="4073524" cy="27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0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65101"/>
            <a:ext cx="10756898" cy="1231900"/>
          </a:xfrm>
        </p:spPr>
        <p:txBody>
          <a:bodyPr>
            <a:noAutofit/>
          </a:bodyPr>
          <a:lstStyle/>
          <a:p>
            <a:pPr algn="ctr"/>
            <a:r>
              <a:rPr lang="en-US" sz="6000" dirty="0" smtClean="0"/>
              <a:t>What is forensic science?</a:t>
            </a:r>
            <a:endParaRPr lang="en-US" sz="6000" dirty="0"/>
          </a:p>
        </p:txBody>
      </p:sp>
      <p:sp>
        <p:nvSpPr>
          <p:cNvPr id="3" name="Content Placeholder 2"/>
          <p:cNvSpPr>
            <a:spLocks noGrp="1"/>
          </p:cNvSpPr>
          <p:nvPr>
            <p:ph idx="1"/>
          </p:nvPr>
        </p:nvSpPr>
        <p:spPr>
          <a:xfrm>
            <a:off x="190501" y="1266825"/>
            <a:ext cx="8458200" cy="5184775"/>
          </a:xfrm>
        </p:spPr>
        <p:txBody>
          <a:bodyPr>
            <a:normAutofit fontScale="92500"/>
          </a:bodyPr>
          <a:lstStyle/>
          <a:p>
            <a:r>
              <a:rPr lang="en-US" sz="2400" dirty="0" smtClean="0"/>
              <a:t>Study and application of science to the legal system</a:t>
            </a:r>
          </a:p>
          <a:p>
            <a:r>
              <a:rPr lang="en-US" sz="2400" dirty="0" smtClean="0"/>
              <a:t>Incorporates problem solving and critical thinking skills to practice forensic science techniques and analysis of physical evidence</a:t>
            </a:r>
          </a:p>
          <a:p>
            <a:r>
              <a:rPr lang="en-US" sz="2400" dirty="0" smtClean="0"/>
              <a:t>Investigation and lab-based course which promotes teamwork and collaboration among students</a:t>
            </a:r>
          </a:p>
          <a:p>
            <a:r>
              <a:rPr lang="en-US" sz="2400" dirty="0" smtClean="0"/>
              <a:t>Examples of Evidence to be Analyzed:</a:t>
            </a:r>
          </a:p>
          <a:p>
            <a:pPr lvl="1"/>
            <a:r>
              <a:rPr lang="en-US" sz="2200" dirty="0" smtClean="0"/>
              <a:t>Fingerprints</a:t>
            </a:r>
          </a:p>
          <a:p>
            <a:pPr lvl="1"/>
            <a:r>
              <a:rPr lang="en-US" sz="2200" dirty="0" smtClean="0"/>
              <a:t>Hair &amp;Fibers</a:t>
            </a:r>
          </a:p>
          <a:p>
            <a:pPr lvl="1"/>
            <a:r>
              <a:rPr lang="en-US" sz="2200" dirty="0" smtClean="0"/>
              <a:t>Soil &amp; glass</a:t>
            </a:r>
          </a:p>
          <a:p>
            <a:pPr lvl="1"/>
            <a:r>
              <a:rPr lang="en-US" sz="2200" dirty="0" smtClean="0"/>
              <a:t>Blood &amp; Human Remains</a:t>
            </a:r>
          </a:p>
          <a:p>
            <a:pPr lvl="1"/>
            <a:r>
              <a:rPr lang="en-US" sz="2200" dirty="0" smtClean="0"/>
              <a:t>Impressions—tools, tires, shoes, dental, lip</a:t>
            </a:r>
          </a:p>
          <a:p>
            <a:pPr lvl="1"/>
            <a:r>
              <a:rPr lang="en-US" sz="2200" dirty="0" smtClean="0"/>
              <a:t>Handwriting Analysis/ Counterfeiting </a:t>
            </a:r>
            <a:endParaRPr lang="en-US" sz="2200" dirty="0"/>
          </a:p>
        </p:txBody>
      </p:sp>
      <p:pic>
        <p:nvPicPr>
          <p:cNvPr id="5122" name="Picture 2" descr="Image result for forensic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58" y="3124200"/>
            <a:ext cx="4118941" cy="357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8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540" y="-96197"/>
            <a:ext cx="9826759" cy="1456267"/>
          </a:xfrm>
        </p:spPr>
        <p:txBody>
          <a:bodyPr>
            <a:noAutofit/>
          </a:bodyPr>
          <a:lstStyle/>
          <a:p>
            <a:r>
              <a:rPr lang="en-US" sz="6000" dirty="0" smtClean="0"/>
              <a:t>What is Nuclear Chemistry</a:t>
            </a:r>
            <a:endParaRPr lang="en-US" sz="6000" dirty="0"/>
          </a:p>
        </p:txBody>
      </p:sp>
      <p:sp>
        <p:nvSpPr>
          <p:cNvPr id="3" name="Content Placeholder 2"/>
          <p:cNvSpPr>
            <a:spLocks noGrp="1"/>
          </p:cNvSpPr>
          <p:nvPr>
            <p:ph idx="1"/>
          </p:nvPr>
        </p:nvSpPr>
        <p:spPr>
          <a:xfrm>
            <a:off x="878983" y="1528486"/>
            <a:ext cx="7952704" cy="5177114"/>
          </a:xfrm>
        </p:spPr>
        <p:txBody>
          <a:bodyPr>
            <a:normAutofit/>
          </a:bodyPr>
          <a:lstStyle/>
          <a:p>
            <a:pPr marL="0" indent="0">
              <a:buNone/>
            </a:pPr>
            <a:r>
              <a:rPr lang="en-US" sz="2800" dirty="0" smtClean="0"/>
              <a:t>This course is designed for all students interested in learning more about energy and nuclear </a:t>
            </a:r>
            <a:r>
              <a:rPr lang="en-US" sz="2800" dirty="0"/>
              <a:t>power.  </a:t>
            </a:r>
            <a:endParaRPr lang="en-US" sz="2800" dirty="0" smtClean="0"/>
          </a:p>
          <a:p>
            <a:pPr marL="0" indent="0">
              <a:buNone/>
            </a:pPr>
            <a:r>
              <a:rPr lang="en-US" sz="2800" dirty="0" smtClean="0"/>
              <a:t>In </a:t>
            </a:r>
            <a:r>
              <a:rPr lang="en-US" sz="2800" dirty="0"/>
              <a:t>this course we </a:t>
            </a:r>
            <a:r>
              <a:rPr lang="en-US" sz="2800" dirty="0" smtClean="0"/>
              <a:t>study:</a:t>
            </a:r>
          </a:p>
          <a:p>
            <a:r>
              <a:rPr lang="en-US" sz="2800" dirty="0" smtClean="0"/>
              <a:t>Energy basics</a:t>
            </a:r>
          </a:p>
          <a:p>
            <a:r>
              <a:rPr lang="en-US" sz="2800" dirty="0"/>
              <a:t>N</a:t>
            </a:r>
            <a:r>
              <a:rPr lang="en-US" sz="2800" dirty="0" smtClean="0"/>
              <a:t>uclear radiation</a:t>
            </a:r>
          </a:p>
          <a:p>
            <a:r>
              <a:rPr lang="en-US" sz="2800" dirty="0" smtClean="0"/>
              <a:t>Nuclear power</a:t>
            </a:r>
          </a:p>
          <a:p>
            <a:r>
              <a:rPr lang="en-US" sz="2800" dirty="0"/>
              <a:t>N</a:t>
            </a:r>
            <a:r>
              <a:rPr lang="en-US" sz="2800" dirty="0" smtClean="0"/>
              <a:t>uclear waste</a:t>
            </a:r>
          </a:p>
          <a:p>
            <a:r>
              <a:rPr lang="en-US" sz="2800" dirty="0"/>
              <a:t>N</a:t>
            </a:r>
            <a:r>
              <a:rPr lang="en-US" sz="2800" dirty="0" smtClean="0"/>
              <a:t>uclear weapons</a:t>
            </a:r>
          </a:p>
          <a:p>
            <a:r>
              <a:rPr lang="en-US" sz="2800" dirty="0"/>
              <a:t>N</a:t>
            </a:r>
            <a:r>
              <a:rPr lang="en-US" sz="2800" dirty="0" smtClean="0"/>
              <a:t>uclear </a:t>
            </a:r>
            <a:r>
              <a:rPr lang="en-US" sz="2800" dirty="0"/>
              <a:t>disasters.   </a:t>
            </a:r>
          </a:p>
          <a:p>
            <a:endParaRPr lang="en-US" dirty="0"/>
          </a:p>
        </p:txBody>
      </p:sp>
      <p:pic>
        <p:nvPicPr>
          <p:cNvPr id="4" name="Picture 2" descr="https://tse3.mm.bing.net/th?id=OIP.Me5acdd47fd1b238b730ebcf6d5e39871H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876" y="2843085"/>
            <a:ext cx="2807819" cy="2807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17695" y="3747711"/>
            <a:ext cx="2174205" cy="1200329"/>
          </a:xfrm>
          <a:prstGeom prst="rect">
            <a:avLst/>
          </a:prstGeom>
          <a:noFill/>
        </p:spPr>
        <p:txBody>
          <a:bodyPr wrap="square" rtlCol="0">
            <a:spAutoFit/>
          </a:bodyPr>
          <a:lstStyle/>
          <a:p>
            <a:pPr algn="ctr"/>
            <a:r>
              <a:rPr lang="en-US" sz="2400" b="1" dirty="0" smtClean="0"/>
              <a:t>*Must complete Chemistry first</a:t>
            </a:r>
            <a:endParaRPr lang="en-US" sz="2400" b="1" dirty="0"/>
          </a:p>
        </p:txBody>
      </p:sp>
    </p:spTree>
    <p:extLst>
      <p:ext uri="{BB962C8B-B14F-4D97-AF65-F5344CB8AC3E}">
        <p14:creationId xmlns:p14="http://schemas.microsoft.com/office/powerpoint/2010/main" val="2382922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742</TotalTime>
  <Words>849</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Course Selection</vt:lpstr>
      <vt:lpstr>Chemistry is the study of Matter and the Changes it undergoes.  </vt:lpstr>
      <vt:lpstr>What is Astronomy? Get Excited! It’s out of this world fun! </vt:lpstr>
      <vt:lpstr>WhAT IS Waters of the World?</vt:lpstr>
      <vt:lpstr>What is Environmental Science?</vt:lpstr>
      <vt:lpstr>What is Dissecting the animal kingdom?</vt:lpstr>
      <vt:lpstr>What Is microbiology?</vt:lpstr>
      <vt:lpstr>What is forensic science?</vt:lpstr>
      <vt:lpstr>What is Nuclear Chemistry</vt:lpstr>
      <vt:lpstr>What is Organic Chemistry?</vt:lpstr>
      <vt:lpstr>What is physics?</vt:lpstr>
      <vt:lpstr>AP Courses available AT SOLANCO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Course Selection</dc:title>
  <dc:creator>Girvin, Alyssa</dc:creator>
  <cp:lastModifiedBy>Girvin, Alyssa</cp:lastModifiedBy>
  <cp:revision>17</cp:revision>
  <dcterms:created xsi:type="dcterms:W3CDTF">2016-12-22T13:06:15Z</dcterms:created>
  <dcterms:modified xsi:type="dcterms:W3CDTF">2017-01-03T20:20:11Z</dcterms:modified>
</cp:coreProperties>
</file>