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1" r:id="rId5"/>
    <p:sldId id="264" r:id="rId6"/>
    <p:sldId id="265" r:id="rId7"/>
    <p:sldId id="258" r:id="rId8"/>
    <p:sldId id="259" r:id="rId9"/>
    <p:sldId id="266" r:id="rId10"/>
    <p:sldId id="267" r:id="rId11"/>
    <p:sldId id="268" r:id="rId12"/>
    <p:sldId id="26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712" y="2755900"/>
            <a:ext cx="10364788" cy="391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Solanco’s</a:t>
            </a:r>
            <a:r>
              <a:rPr lang="en-US" sz="6600" b="1" dirty="0">
                <a:solidFill>
                  <a:schemeClr val="bg1"/>
                </a:solidFill>
              </a:rPr>
              <a:t/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Student assistance Program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266700"/>
            <a:ext cx="2841625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7600" y="1612900"/>
            <a:ext cx="4635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plan is put into action. The team assists in linking the student to in-school and/or community-based services and activities. The team might recommend a drug and alcohol or mental health assessment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266700"/>
            <a:ext cx="11722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A0A0A"/>
                </a:solidFill>
                <a:latin typeface="+mj-lt"/>
              </a:rPr>
              <a:t>INTERVENTION</a:t>
            </a:r>
            <a:r>
              <a:rPr lang="en-US" sz="3200" b="1" u="sng" dirty="0" smtClean="0">
                <a:solidFill>
                  <a:srgbClr val="0A0A0A"/>
                </a:solidFill>
                <a:latin typeface="+mj-lt"/>
              </a:rPr>
              <a:t> AND RECOMMENDATIONS</a:t>
            </a:r>
            <a:endParaRPr lang="en-US" sz="32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150" y="3429000"/>
            <a:ext cx="47625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80200" y="1727200"/>
            <a:ext cx="431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SAP team continues to work with and support the student and their family. Follow-up includes monitoring, mentoring, and motivating for academic success.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079500"/>
            <a:ext cx="5715000" cy="5194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910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A0A0A"/>
                </a:solidFill>
                <a:latin typeface="+mj-lt"/>
              </a:rPr>
              <a:t>SUPPORT AND FOLLOW UP</a:t>
            </a:r>
            <a:r>
              <a:rPr lang="en-US" sz="3600" dirty="0" smtClean="0">
                <a:solidFill>
                  <a:srgbClr val="0A0A0A"/>
                </a:solidFill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76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8400" y="1130300"/>
            <a:ext cx="9575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SAP is here to help you with the concerns of life by helping you find solutions </a:t>
            </a:r>
            <a:r>
              <a:rPr lang="en-US" sz="4400" dirty="0">
                <a:solidFill>
                  <a:schemeClr val="bg1"/>
                </a:solidFill>
              </a:rPr>
              <a:t>you may need to be </a:t>
            </a:r>
            <a:r>
              <a:rPr lang="en-US" sz="4400" dirty="0" smtClean="0">
                <a:solidFill>
                  <a:schemeClr val="bg1"/>
                </a:solidFill>
              </a:rPr>
              <a:t>successful.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3594100"/>
            <a:ext cx="5983287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850" y="352286"/>
            <a:ext cx="1179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SAP TEAM MEMBERS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409700"/>
            <a:ext cx="11125200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Mr. Long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Mr. Esche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Capoferri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McTaggart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Shumaker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Dawley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Mr. Rourke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Spearing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Mathis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Mr. McTaggart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Graybeal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Taylor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Smith (SAP Coordinator)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</a:t>
            </a:r>
            <a:r>
              <a:rPr lang="en-US" sz="3200" dirty="0">
                <a:solidFill>
                  <a:schemeClr val="bg1"/>
                </a:solidFill>
              </a:rPr>
              <a:t>. McRobbie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Cox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Mrs. Prokay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Mrs. </a:t>
            </a:r>
            <a:r>
              <a:rPr lang="en-US" sz="3200" dirty="0" err="1">
                <a:solidFill>
                  <a:schemeClr val="bg1"/>
                </a:solidFill>
              </a:rPr>
              <a:t>Leininger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49400"/>
            <a:ext cx="7150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Designed to assist students to manage </a:t>
            </a:r>
            <a:r>
              <a:rPr lang="en-US" sz="3600" i="1" dirty="0" smtClean="0">
                <a:solidFill>
                  <a:schemeClr val="bg1"/>
                </a:solidFill>
              </a:rPr>
              <a:t>life’s challenges </a:t>
            </a:r>
            <a:r>
              <a:rPr lang="en-US" sz="3600" dirty="0" smtClean="0">
                <a:solidFill>
                  <a:schemeClr val="bg1"/>
                </a:solidFill>
              </a:rPr>
              <a:t>so they can reach their full potential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</a:rPr>
              <a:t>process, not a quick fix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755900"/>
            <a:ext cx="3365500" cy="3822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9779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The Student Assistance Program is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4200" y="1511300"/>
            <a:ext cx="8458200" cy="452431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Diagnose </a:t>
            </a:r>
            <a:r>
              <a:rPr lang="en-US" sz="3200" dirty="0"/>
              <a:t>or </a:t>
            </a:r>
            <a:r>
              <a:rPr lang="en-US" sz="3200" dirty="0" smtClean="0"/>
              <a:t>Provide Treatment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Replace </a:t>
            </a:r>
            <a:r>
              <a:rPr lang="en-US" sz="3200" dirty="0"/>
              <a:t>other </a:t>
            </a:r>
            <a:r>
              <a:rPr lang="en-US" sz="3200" dirty="0" smtClean="0"/>
              <a:t>School-Based Programs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Replace </a:t>
            </a:r>
            <a:r>
              <a:rPr lang="en-US" sz="3200" dirty="0"/>
              <a:t>a </a:t>
            </a:r>
            <a:r>
              <a:rPr lang="en-US" sz="3200" dirty="0" smtClean="0"/>
              <a:t>Parents</a:t>
            </a:r>
            <a:r>
              <a:rPr lang="en-US" sz="3200" dirty="0"/>
              <a:t>’ </a:t>
            </a:r>
            <a:r>
              <a:rPr lang="en-US" sz="3200" dirty="0" smtClean="0"/>
              <a:t>Decision-Making Responsibilities Regarding Their Child’s Education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731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Student Assistance Program </a:t>
            </a:r>
            <a:r>
              <a:rPr lang="en-US" sz="3600" u="sng" dirty="0" smtClean="0">
                <a:solidFill>
                  <a:schemeClr val="bg1"/>
                </a:solidFill>
              </a:rPr>
              <a:t>Does Not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3100" y="533400"/>
            <a:ext cx="1129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With your permission, as a SAP team, it is our job to help eliminate barriers to learning.</a:t>
            </a: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2082800"/>
            <a:ext cx="46228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0810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4 Steps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to the 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SAP </a:t>
            </a:r>
            <a:r>
              <a:rPr lang="en-US" sz="8000" dirty="0">
                <a:solidFill>
                  <a:schemeClr val="bg1"/>
                </a:solidFill>
              </a:rPr>
              <a:t>P</a:t>
            </a:r>
            <a:r>
              <a:rPr lang="en-US" sz="8000" dirty="0" smtClean="0">
                <a:solidFill>
                  <a:schemeClr val="bg1"/>
                </a:solidFill>
              </a:rPr>
              <a:t>rocess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900" y="1638300"/>
            <a:ext cx="6261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Anyone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can refer a student to SAP when they are concerned about someone’s behavior: any school staff, a student’s friend, a family member or community member. 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Students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themselves can even go directly to the SAP team to ask for help. The SAP team contacts the parent for permission to proceed with the SAP process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912" y="2155824"/>
            <a:ext cx="3760788" cy="4143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723900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  <a:latin typeface="+mj-lt"/>
              </a:rPr>
              <a:t>REFERRAL</a:t>
            </a:r>
          </a:p>
          <a:p>
            <a:pPr algn="ctr"/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8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06400"/>
            <a:ext cx="9779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Many issues can negatively impact students’ learning including </a:t>
            </a:r>
            <a:r>
              <a:rPr lang="en-US" sz="36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</a:rPr>
              <a:t>those related to:</a:t>
            </a:r>
            <a:r>
              <a:rPr lang="en-US" sz="3600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 </a:t>
            </a:r>
            <a:endParaRPr lang="en-US" sz="3600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5400" y="2438400"/>
            <a:ext cx="6730999" cy="298543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</a:rPr>
              <a:t>Family Conflicts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</a:rPr>
              <a:t>Emotional or Mental Health problems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</a:rPr>
              <a:t>Substance Abuse </a:t>
            </a:r>
            <a:r>
              <a:rPr lang="en-US" sz="2800" dirty="0" smtClean="0">
                <a:solidFill>
                  <a:srgbClr val="002060"/>
                </a:solidFill>
              </a:rPr>
              <a:t>(theirs or someone else’s)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</a:rPr>
              <a:t>Bullying or other Peer Conflicts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203700"/>
            <a:ext cx="1971144" cy="2380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0" y="1206500"/>
            <a:ext cx="1295163" cy="1968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162" y="3429000"/>
            <a:ext cx="15144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0" y="1651000"/>
            <a:ext cx="7950200" cy="404457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Anxiety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School Issues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Conflicts with Peers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Dating and Relationship Issues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Depression or Suicidal Thoughts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Family Concerns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Alcohol and/or other Drug Problems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Anger Issues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700" y="393700"/>
            <a:ext cx="1028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</a:rPr>
              <a:t>Some of the concerns SAP can help students with are:</a:t>
            </a:r>
            <a:endParaRPr lang="en-US" sz="3600" dirty="0">
              <a:ln w="1270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3695700"/>
            <a:ext cx="2159000" cy="278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023112"/>
            <a:ext cx="1219200" cy="18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" y="1168400"/>
            <a:ext cx="1092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SAP team gathers objective information about the student’s performance in school from all school personnel who have contact with the student. Information is also collected from the parent. 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team meets 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to </a:t>
            </a:r>
            <a:r>
              <a:rPr lang="en-US" sz="2800" dirty="0">
                <a:solidFill>
                  <a:srgbClr val="0A0A0A"/>
                </a:solidFill>
                <a:latin typeface="Arial" panose="020B0604020202020204" pitchFamily="34" charset="0"/>
              </a:rPr>
              <a:t>discuss the data collected and also meets with the student. Together, a plan is developed that includes strategies for removing the learning barriers and promoting the student’s academic and personal success to include in-school and/or community-based services and activities</a:t>
            </a:r>
            <a:r>
              <a:rPr lang="en-US" sz="2800" dirty="0" smtClean="0">
                <a:solidFill>
                  <a:srgbClr val="0A0A0A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640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  <a:latin typeface="+mj-lt"/>
              </a:rPr>
              <a:t>TEAM PLANNING</a:t>
            </a:r>
            <a:endParaRPr lang="en-US" sz="3600" b="1" u="sng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700" y="43180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1636</TotalTime>
  <Words>436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Slice</vt:lpstr>
      <vt:lpstr>Solanco’s Student assistance Program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Solanco’s Student assistance Program (SAP)</dc:title>
  <dc:creator>Smith, Sachi</dc:creator>
  <cp:lastModifiedBy>McTaggart, Patricia</cp:lastModifiedBy>
  <cp:revision>25</cp:revision>
  <dcterms:created xsi:type="dcterms:W3CDTF">2018-09-24T14:18:51Z</dcterms:created>
  <dcterms:modified xsi:type="dcterms:W3CDTF">2018-10-09T12:56:15Z</dcterms:modified>
</cp:coreProperties>
</file>