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8" r:id="rId2"/>
    <p:sldId id="260" r:id="rId3"/>
    <p:sldId id="270" r:id="rId4"/>
    <p:sldId id="265" r:id="rId5"/>
    <p:sldId id="289" r:id="rId6"/>
    <p:sldId id="263" r:id="rId7"/>
    <p:sldId id="276" r:id="rId8"/>
    <p:sldId id="277" r:id="rId9"/>
    <p:sldId id="271" r:id="rId10"/>
    <p:sldId id="291" r:id="rId11"/>
    <p:sldId id="279" r:id="rId12"/>
    <p:sldId id="275" r:id="rId13"/>
    <p:sldId id="274" r:id="rId14"/>
    <p:sldId id="292" r:id="rId15"/>
    <p:sldId id="290" r:id="rId16"/>
    <p:sldId id="293" r:id="rId17"/>
    <p:sldId id="294" r:id="rId18"/>
    <p:sldId id="299" r:id="rId19"/>
    <p:sldId id="295" r:id="rId20"/>
    <p:sldId id="296" r:id="rId21"/>
    <p:sldId id="297" r:id="rId22"/>
    <p:sldId id="298" r:id="rId23"/>
    <p:sldId id="280" r:id="rId24"/>
    <p:sldId id="281" r:id="rId25"/>
    <p:sldId id="282" r:id="rId26"/>
    <p:sldId id="283" r:id="rId27"/>
    <p:sldId id="284" r:id="rId28"/>
    <p:sldId id="285" r:id="rId29"/>
    <p:sldId id="286" r:id="rId30"/>
    <p:sldId id="300" r:id="rId31"/>
    <p:sldId id="287" r:id="rId32"/>
    <p:sldId id="27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96" y="154"/>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082E8A29-955A-4C7C-A174-3E9DCD4DC89B}">
      <dgm:prSet phldrT="[Text]"/>
      <dgm:spPr/>
      <dgm:t>
        <a:bodyPr/>
        <a:lstStyle/>
        <a:p>
          <a:r>
            <a:rPr lang="en-US" dirty="0" smtClean="0"/>
            <a:t>Career-Driven</a:t>
          </a:r>
          <a:endParaRPr lang="en-US" dirty="0"/>
        </a:p>
      </dgm:t>
    </dgm:pt>
    <dgm:pt modelId="{BA7938E6-8DFA-40B7-B4C4-EACC6D85FC31}" type="parTrans" cxnId="{2986897A-7787-444F-B6C8-41F3823EF3C1}">
      <dgm:prSet/>
      <dgm:spPr/>
      <dgm:t>
        <a:bodyPr/>
        <a:lstStyle/>
        <a:p>
          <a:endParaRPr lang="en-US"/>
        </a:p>
      </dgm:t>
    </dgm:pt>
    <dgm:pt modelId="{C2176686-D23E-48EB-9D1B-1A1B46236638}" type="sibTrans" cxnId="{2986897A-7787-444F-B6C8-41F3823EF3C1}">
      <dgm:prSet/>
      <dgm:spPr/>
      <dgm:t>
        <a:bodyPr/>
        <a:lstStyle/>
        <a:p>
          <a:endParaRPr lang="en-US"/>
        </a:p>
      </dgm:t>
    </dgm:pt>
    <dgm:pt modelId="{B6E26FFC-9977-4BBC-BEC7-3D6B63754E52}">
      <dgm:prSet phldrT="[Text]"/>
      <dgm:spPr/>
      <dgm:t>
        <a:bodyPr/>
        <a:lstStyle/>
        <a:p>
          <a:r>
            <a:rPr lang="en-US" dirty="0" smtClean="0"/>
            <a:t>Choices!</a:t>
          </a:r>
          <a:endParaRPr lang="en-US" dirty="0"/>
        </a:p>
      </dgm:t>
    </dgm:pt>
    <dgm:pt modelId="{5CEFBD89-2F4F-4B51-A98A-0F3C86494166}" type="parTrans" cxnId="{17E73148-9C08-4999-B21E-F3C5A0E3FC0C}">
      <dgm:prSet/>
      <dgm:spPr/>
      <dgm:t>
        <a:bodyPr/>
        <a:lstStyle/>
        <a:p>
          <a:endParaRPr lang="en-US"/>
        </a:p>
      </dgm:t>
    </dgm:pt>
    <dgm:pt modelId="{48634C00-2335-4923-9072-EB7482323D9C}" type="sibTrans" cxnId="{17E73148-9C08-4999-B21E-F3C5A0E3FC0C}">
      <dgm:prSet/>
      <dgm:spPr/>
      <dgm:t>
        <a:bodyPr/>
        <a:lstStyle/>
        <a:p>
          <a:endParaRPr lang="en-US"/>
        </a:p>
      </dgm:t>
    </dgm:pt>
    <dgm:pt modelId="{6D0E5D9F-7263-4526-A227-51301233F549}">
      <dgm:prSet phldrT="[Text]"/>
      <dgm:spPr/>
      <dgm:t>
        <a:bodyPr/>
        <a:lstStyle/>
        <a:p>
          <a:r>
            <a:rPr lang="en-US" dirty="0" smtClean="0"/>
            <a:t>Thinking Ahead</a:t>
          </a:r>
          <a:endParaRPr lang="en-US" dirty="0"/>
        </a:p>
      </dgm:t>
    </dgm:pt>
    <dgm:pt modelId="{23416D07-25F8-426C-BC65-639E6BCF4D6D}" type="parTrans" cxnId="{C8C462C6-33A3-4E8B-91FE-36DBE92F1C4A}">
      <dgm:prSet/>
      <dgm:spPr/>
      <dgm:t>
        <a:bodyPr/>
        <a:lstStyle/>
        <a:p>
          <a:endParaRPr lang="en-US"/>
        </a:p>
      </dgm:t>
    </dgm:pt>
    <dgm:pt modelId="{DE289E29-1989-4D8E-8AA6-F030105B3F13}" type="sibTrans" cxnId="{C8C462C6-33A3-4E8B-91FE-36DBE92F1C4A}">
      <dgm:prSet/>
      <dgm:spPr/>
      <dgm:t>
        <a:bodyPr/>
        <a:lstStyle/>
        <a:p>
          <a:endParaRPr lang="en-US"/>
        </a:p>
      </dgm:t>
    </dgm:pt>
    <dgm:pt modelId="{E5E95E82-EF79-43CA-AA86-43B0E1CBCD3F}">
      <dgm:prSet phldrT="[Text]"/>
      <dgm:spPr/>
      <dgm:t>
        <a:bodyPr/>
        <a:lstStyle/>
        <a:p>
          <a:r>
            <a:rPr lang="en-US" dirty="0" smtClean="0"/>
            <a:t>Long-term Success</a:t>
          </a:r>
          <a:endParaRPr lang="en-US" dirty="0"/>
        </a:p>
      </dgm:t>
    </dgm:pt>
    <dgm:pt modelId="{FD76A3AE-1B6C-45A0-8E84-63160283749F}" type="parTrans" cxnId="{A76240AD-13F6-40C0-BD9B-102D5EC0AE51}">
      <dgm:prSet/>
      <dgm:spPr/>
      <dgm:t>
        <a:bodyPr/>
        <a:lstStyle/>
        <a:p>
          <a:endParaRPr lang="en-US"/>
        </a:p>
      </dgm:t>
    </dgm:pt>
    <dgm:pt modelId="{BF76010C-5523-4E13-B3E7-886DCE6AEBD4}" type="sibTrans" cxnId="{A76240AD-13F6-40C0-BD9B-102D5EC0AE51}">
      <dgm:prSet/>
      <dgm:spPr/>
      <dgm:t>
        <a:bodyPr/>
        <a:lstStyle/>
        <a:p>
          <a:endParaRPr lang="en-US"/>
        </a:p>
      </dgm:t>
    </dgm:pt>
    <dgm:pt modelId="{6F1872F4-A030-4D64-A17C-72EA1ABBD62E}" type="pres">
      <dgm:prSet presAssocID="{CF9055CF-8DEB-4A02-949A-DE72B6AC5D37}" presName="Name0" presStyleCnt="0">
        <dgm:presLayoutVars>
          <dgm:dir/>
          <dgm:resizeHandles val="exact"/>
        </dgm:presLayoutVars>
      </dgm:prSet>
      <dgm:spPr/>
      <dgm:t>
        <a:bodyPr/>
        <a:lstStyle/>
        <a:p>
          <a:endParaRPr lang="en-US"/>
        </a:p>
      </dgm:t>
    </dgm:pt>
    <dgm:pt modelId="{98302F07-D6A9-46A5-9807-EBF6C9F5B2DD}" type="pres">
      <dgm:prSet presAssocID="{082E8A29-955A-4C7C-A174-3E9DCD4DC89B}" presName="node" presStyleLbl="node1" presStyleIdx="0" presStyleCnt="4" custLinFactX="-26624" custLinFactNeighborX="-100000" custLinFactNeighborY="-22502">
        <dgm:presLayoutVars>
          <dgm:bulletEnabled val="1"/>
        </dgm:presLayoutVars>
      </dgm:prSet>
      <dgm:spPr/>
      <dgm:t>
        <a:bodyPr/>
        <a:lstStyle/>
        <a:p>
          <a:endParaRPr lang="en-US"/>
        </a:p>
      </dgm:t>
    </dgm:pt>
    <dgm:pt modelId="{6681DF6F-8E98-430C-9A87-14BEC6C3269E}" type="pres">
      <dgm:prSet presAssocID="{C2176686-D23E-48EB-9D1B-1A1B46236638}" presName="sibTrans" presStyleCnt="0"/>
      <dgm:spPr/>
    </dgm:pt>
    <dgm:pt modelId="{DAD9059A-916A-4916-A2A8-B42491568DD3}" type="pres">
      <dgm:prSet presAssocID="{B6E26FFC-9977-4BBC-BEC7-3D6B63754E52}" presName="node" presStyleLbl="node1" presStyleIdx="1" presStyleCnt="4" custLinFactNeighborX="50038" custLinFactNeighborY="-218">
        <dgm:presLayoutVars>
          <dgm:bulletEnabled val="1"/>
        </dgm:presLayoutVars>
      </dgm:prSet>
      <dgm:spPr/>
      <dgm:t>
        <a:bodyPr/>
        <a:lstStyle/>
        <a:p>
          <a:endParaRPr lang="en-US"/>
        </a:p>
      </dgm:t>
    </dgm:pt>
    <dgm:pt modelId="{39AEACD1-F8CF-4528-8379-DAA829B3790B}" type="pres">
      <dgm:prSet presAssocID="{48634C00-2335-4923-9072-EB7482323D9C}" presName="sibTrans" presStyleCnt="0"/>
      <dgm:spPr/>
    </dgm:pt>
    <dgm:pt modelId="{25A33852-3C4B-4406-8856-3A4D6201948C}" type="pres">
      <dgm:prSet presAssocID="{6D0E5D9F-7263-4526-A227-51301233F549}" presName="node" presStyleLbl="node1" presStyleIdx="2" presStyleCnt="4">
        <dgm:presLayoutVars>
          <dgm:bulletEnabled val="1"/>
        </dgm:presLayoutVars>
      </dgm:prSet>
      <dgm:spPr/>
      <dgm:t>
        <a:bodyPr/>
        <a:lstStyle/>
        <a:p>
          <a:endParaRPr lang="en-US"/>
        </a:p>
      </dgm:t>
    </dgm:pt>
    <dgm:pt modelId="{562EDDC3-60FD-463F-A6DB-A597D604B642}" type="pres">
      <dgm:prSet presAssocID="{DE289E29-1989-4D8E-8AA6-F030105B3F13}" presName="sibTrans" presStyleCnt="0"/>
      <dgm:spPr/>
    </dgm:pt>
    <dgm:pt modelId="{86146B22-5360-4D1B-AC91-3378F10134EE}" type="pres">
      <dgm:prSet presAssocID="{E5E95E82-EF79-43CA-AA86-43B0E1CBCD3F}" presName="node" presStyleLbl="node1" presStyleIdx="3" presStyleCnt="4">
        <dgm:presLayoutVars>
          <dgm:bulletEnabled val="1"/>
        </dgm:presLayoutVars>
      </dgm:prSet>
      <dgm:spPr/>
      <dgm:t>
        <a:bodyPr/>
        <a:lstStyle/>
        <a:p>
          <a:endParaRPr lang="en-US"/>
        </a:p>
      </dgm:t>
    </dgm:pt>
  </dgm:ptLst>
  <dgm:cxnLst>
    <dgm:cxn modelId="{C8C462C6-33A3-4E8B-91FE-36DBE92F1C4A}" srcId="{CF9055CF-8DEB-4A02-949A-DE72B6AC5D37}" destId="{6D0E5D9F-7263-4526-A227-51301233F549}" srcOrd="2" destOrd="0" parTransId="{23416D07-25F8-426C-BC65-639E6BCF4D6D}" sibTransId="{DE289E29-1989-4D8E-8AA6-F030105B3F13}"/>
    <dgm:cxn modelId="{A76240AD-13F6-40C0-BD9B-102D5EC0AE51}" srcId="{CF9055CF-8DEB-4A02-949A-DE72B6AC5D37}" destId="{E5E95E82-EF79-43CA-AA86-43B0E1CBCD3F}" srcOrd="3" destOrd="0" parTransId="{FD76A3AE-1B6C-45A0-8E84-63160283749F}" sibTransId="{BF76010C-5523-4E13-B3E7-886DCE6AEBD4}"/>
    <dgm:cxn modelId="{2FA258D4-5B38-426D-B0D7-CD8F217A1137}" type="presOf" srcId="{E5E95E82-EF79-43CA-AA86-43B0E1CBCD3F}" destId="{86146B22-5360-4D1B-AC91-3378F10134EE}" srcOrd="0" destOrd="0" presId="urn:microsoft.com/office/officeart/2005/8/layout/hList6"/>
    <dgm:cxn modelId="{2986897A-7787-444F-B6C8-41F3823EF3C1}" srcId="{CF9055CF-8DEB-4A02-949A-DE72B6AC5D37}" destId="{082E8A29-955A-4C7C-A174-3E9DCD4DC89B}" srcOrd="0" destOrd="0" parTransId="{BA7938E6-8DFA-40B7-B4C4-EACC6D85FC31}" sibTransId="{C2176686-D23E-48EB-9D1B-1A1B46236638}"/>
    <dgm:cxn modelId="{5351B217-259B-4E6A-85F5-2E408BEB0764}" type="presOf" srcId="{082E8A29-955A-4C7C-A174-3E9DCD4DC89B}" destId="{98302F07-D6A9-46A5-9807-EBF6C9F5B2DD}" srcOrd="0" destOrd="0" presId="urn:microsoft.com/office/officeart/2005/8/layout/hList6"/>
    <dgm:cxn modelId="{0676BA07-1135-49D0-993A-27A9F99FC0CD}" type="presOf" srcId="{B6E26FFC-9977-4BBC-BEC7-3D6B63754E52}" destId="{DAD9059A-916A-4916-A2A8-B42491568DD3}" srcOrd="0" destOrd="0" presId="urn:microsoft.com/office/officeart/2005/8/layout/hList6"/>
    <dgm:cxn modelId="{24179AE2-AA7E-4702-A358-E95F80152CCA}" type="presOf" srcId="{CF9055CF-8DEB-4A02-949A-DE72B6AC5D37}" destId="{6F1872F4-A030-4D64-A17C-72EA1ABBD62E}" srcOrd="0" destOrd="0" presId="urn:microsoft.com/office/officeart/2005/8/layout/hList6"/>
    <dgm:cxn modelId="{17E73148-9C08-4999-B21E-F3C5A0E3FC0C}" srcId="{CF9055CF-8DEB-4A02-949A-DE72B6AC5D37}" destId="{B6E26FFC-9977-4BBC-BEC7-3D6B63754E52}" srcOrd="1" destOrd="0" parTransId="{5CEFBD89-2F4F-4B51-A98A-0F3C86494166}" sibTransId="{48634C00-2335-4923-9072-EB7482323D9C}"/>
    <dgm:cxn modelId="{77BD0D2D-7C4E-49B3-9A72-0FD33F32D294}" type="presOf" srcId="{6D0E5D9F-7263-4526-A227-51301233F549}" destId="{25A33852-3C4B-4406-8856-3A4D6201948C}" srcOrd="0" destOrd="0" presId="urn:microsoft.com/office/officeart/2005/8/layout/hList6"/>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D54A181-98DF-439C-9CA4-93CD1333DEC4}" type="presParOf" srcId="{6F1872F4-A030-4D64-A17C-72EA1ABBD62E}" destId="{DAD9059A-916A-4916-A2A8-B42491568DD3}" srcOrd="2" destOrd="0" presId="urn:microsoft.com/office/officeart/2005/8/layout/hList6"/>
    <dgm:cxn modelId="{B910F504-589D-4168-B820-FECB0EF26955}" type="presParOf" srcId="{6F1872F4-A030-4D64-A17C-72EA1ABBD62E}" destId="{39AEACD1-F8CF-4528-8379-DAA829B3790B}" srcOrd="3" destOrd="0" presId="urn:microsoft.com/office/officeart/2005/8/layout/hList6"/>
    <dgm:cxn modelId="{AEDC4C6E-DC7C-4364-8563-E748313EFA17}" type="presParOf" srcId="{6F1872F4-A030-4D64-A17C-72EA1ABBD62E}" destId="{25A33852-3C4B-4406-8856-3A4D6201948C}" srcOrd="4" destOrd="0" presId="urn:microsoft.com/office/officeart/2005/8/layout/hList6"/>
    <dgm:cxn modelId="{CBF7D188-2B16-4153-AEAE-C484C833188A}" type="presParOf" srcId="{6F1872F4-A030-4D64-A17C-72EA1ABBD62E}" destId="{562EDDC3-60FD-463F-A6DB-A597D604B642}" srcOrd="5" destOrd="0" presId="urn:microsoft.com/office/officeart/2005/8/layout/hList6"/>
    <dgm:cxn modelId="{A7220034-7FD2-4082-91F9-5EDDE0F524D0}" type="presParOf" srcId="{6F1872F4-A030-4D64-A17C-72EA1ABBD62E}" destId="{86146B22-5360-4D1B-AC91-3378F10134EE}"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854037" y="854037"/>
          <a:ext cx="3986213" cy="2278137"/>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0" tIns="0" rIns="254434" bIns="0" numCol="1" spcCol="1270" anchor="ctr" anchorCtr="0">
          <a:noAutofit/>
        </a:bodyPr>
        <a:lstStyle/>
        <a:p>
          <a:pPr lvl="0" algn="ctr" defTabSz="1778000">
            <a:lnSpc>
              <a:spcPct val="90000"/>
            </a:lnSpc>
            <a:spcBef>
              <a:spcPct val="0"/>
            </a:spcBef>
            <a:spcAft>
              <a:spcPct val="35000"/>
            </a:spcAft>
          </a:pPr>
          <a:r>
            <a:rPr lang="en-US" sz="4000" kern="1200" dirty="0" smtClean="0"/>
            <a:t>Career-Driven</a:t>
          </a:r>
          <a:endParaRPr lang="en-US" sz="4000" kern="1200" dirty="0"/>
        </a:p>
      </dsp:txBody>
      <dsp:txXfrm rot="5400000">
        <a:off x="1" y="797242"/>
        <a:ext cx="2278137" cy="2391727"/>
      </dsp:txXfrm>
    </dsp:sp>
    <dsp:sp modelId="{DAD9059A-916A-4916-A2A8-B42491568DD3}">
      <dsp:nvSpPr>
        <dsp:cNvPr id="0" name=""/>
        <dsp:cNvSpPr/>
      </dsp:nvSpPr>
      <dsp:spPr>
        <a:xfrm rot="16200000">
          <a:off x="1682777" y="854037"/>
          <a:ext cx="3986213" cy="2278137"/>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0" tIns="0" rIns="254434" bIns="0" numCol="1" spcCol="1270" anchor="ctr" anchorCtr="0">
          <a:noAutofit/>
        </a:bodyPr>
        <a:lstStyle/>
        <a:p>
          <a:pPr lvl="0" algn="ctr" defTabSz="1778000">
            <a:lnSpc>
              <a:spcPct val="90000"/>
            </a:lnSpc>
            <a:spcBef>
              <a:spcPct val="0"/>
            </a:spcBef>
            <a:spcAft>
              <a:spcPct val="35000"/>
            </a:spcAft>
          </a:pPr>
          <a:r>
            <a:rPr lang="en-US" sz="4000" kern="1200" dirty="0" smtClean="0"/>
            <a:t>Choices!</a:t>
          </a:r>
          <a:endParaRPr lang="en-US" sz="4000" kern="1200" dirty="0"/>
        </a:p>
      </dsp:txBody>
      <dsp:txXfrm rot="5400000">
        <a:off x="2536815" y="797242"/>
        <a:ext cx="2278137" cy="2391727"/>
      </dsp:txXfrm>
    </dsp:sp>
    <dsp:sp modelId="{25A33852-3C4B-4406-8856-3A4D6201948C}">
      <dsp:nvSpPr>
        <dsp:cNvPr id="0" name=""/>
        <dsp:cNvSpPr/>
      </dsp:nvSpPr>
      <dsp:spPr>
        <a:xfrm rot="16200000">
          <a:off x="4046280" y="854037"/>
          <a:ext cx="3986213" cy="2278137"/>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0" tIns="0" rIns="254434" bIns="0" numCol="1" spcCol="1270" anchor="ctr" anchorCtr="0">
          <a:noAutofit/>
        </a:bodyPr>
        <a:lstStyle/>
        <a:p>
          <a:pPr lvl="0" algn="ctr" defTabSz="1778000">
            <a:lnSpc>
              <a:spcPct val="90000"/>
            </a:lnSpc>
            <a:spcBef>
              <a:spcPct val="0"/>
            </a:spcBef>
            <a:spcAft>
              <a:spcPct val="35000"/>
            </a:spcAft>
          </a:pPr>
          <a:r>
            <a:rPr lang="en-US" sz="4000" kern="1200" dirty="0" smtClean="0"/>
            <a:t>Thinking Ahead</a:t>
          </a:r>
          <a:endParaRPr lang="en-US" sz="4000" kern="1200" dirty="0"/>
        </a:p>
      </dsp:txBody>
      <dsp:txXfrm rot="5400000">
        <a:off x="4900318" y="797242"/>
        <a:ext cx="2278137" cy="2391727"/>
      </dsp:txXfrm>
    </dsp:sp>
    <dsp:sp modelId="{86146B22-5360-4D1B-AC91-3378F10134EE}">
      <dsp:nvSpPr>
        <dsp:cNvPr id="0" name=""/>
        <dsp:cNvSpPr/>
      </dsp:nvSpPr>
      <dsp:spPr>
        <a:xfrm rot="16200000">
          <a:off x="6495278" y="854037"/>
          <a:ext cx="3986213" cy="2278137"/>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0" tIns="0" rIns="254434" bIns="0" numCol="1" spcCol="1270" anchor="ctr" anchorCtr="0">
          <a:noAutofit/>
        </a:bodyPr>
        <a:lstStyle/>
        <a:p>
          <a:pPr lvl="0" algn="ctr" defTabSz="1778000">
            <a:lnSpc>
              <a:spcPct val="90000"/>
            </a:lnSpc>
            <a:spcBef>
              <a:spcPct val="0"/>
            </a:spcBef>
            <a:spcAft>
              <a:spcPct val="35000"/>
            </a:spcAft>
          </a:pPr>
          <a:r>
            <a:rPr lang="en-US" sz="4000" kern="1200" dirty="0" smtClean="0"/>
            <a:t>Long-term Success</a:t>
          </a:r>
          <a:endParaRPr lang="en-US" sz="4000" kern="1200" dirty="0"/>
        </a:p>
      </dsp:txBody>
      <dsp:txXfrm rot="5400000">
        <a:off x="7349316" y="797242"/>
        <a:ext cx="2278137" cy="239172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2/3/2020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2/3/2020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2/3/2020</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2/3/2020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2/3/2020</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2/3/2020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2/3/2020</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2/3/2020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2/3/2020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2/3/2020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2/3/2020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2/3/2020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2/3/2020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2/3/2020</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powerschool.solanco.k12.pa.us/public/"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tinyurl.com/CourseSelectionPos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solancoguidance.weebly.com/important-links.html"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4789" y="1943842"/>
            <a:ext cx="8740472" cy="2387600"/>
          </a:xfrm>
        </p:spPr>
        <p:txBody>
          <a:bodyPr>
            <a:normAutofit fontScale="90000"/>
          </a:bodyPr>
          <a:lstStyle/>
          <a:p>
            <a:r>
              <a:rPr lang="en-US" dirty="0" smtClean="0"/>
              <a:t>Rising Sophomores-</a:t>
            </a:r>
            <a:br>
              <a:rPr lang="en-US" dirty="0" smtClean="0"/>
            </a:br>
            <a:r>
              <a:rPr lang="en-US" dirty="0" smtClean="0"/>
              <a:t>Course Selection and </a:t>
            </a:r>
            <a:br>
              <a:rPr lang="en-US" dirty="0" smtClean="0"/>
            </a:br>
            <a:r>
              <a:rPr lang="en-US" dirty="0" smtClean="0"/>
              <a:t>Future Planning </a:t>
            </a:r>
            <a:endParaRPr lang="en-US" dirty="0"/>
          </a:p>
        </p:txBody>
      </p:sp>
      <p:sp>
        <p:nvSpPr>
          <p:cNvPr id="3" name="Subtitle 2"/>
          <p:cNvSpPr>
            <a:spLocks noGrp="1"/>
          </p:cNvSpPr>
          <p:nvPr>
            <p:ph type="subTitle" idx="1"/>
          </p:nvPr>
        </p:nvSpPr>
        <p:spPr/>
        <p:txBody>
          <a:bodyPr/>
          <a:lstStyle/>
          <a:p>
            <a:r>
              <a:rPr lang="en-US" dirty="0" smtClean="0"/>
              <a:t>2020</a:t>
            </a:r>
          </a:p>
          <a:p>
            <a:endParaRPr lang="en-US" dirty="0"/>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77343" y="589787"/>
            <a:ext cx="5619369" cy="5650329"/>
          </a:xfrm>
          <a:prstGeom prst="rect">
            <a:avLst/>
          </a:prstGeom>
        </p:spPr>
      </p:pic>
      <p:pic>
        <p:nvPicPr>
          <p:cNvPr id="5" name="Picture 4"/>
          <p:cNvPicPr>
            <a:picLocks noChangeAspect="1"/>
          </p:cNvPicPr>
          <p:nvPr/>
        </p:nvPicPr>
        <p:blipFill>
          <a:blip r:embed="rId3"/>
          <a:stretch>
            <a:fillRect/>
          </a:stretch>
        </p:blipFill>
        <p:spPr>
          <a:xfrm>
            <a:off x="5764529" y="589787"/>
            <a:ext cx="6347079" cy="6085333"/>
          </a:xfrm>
          <a:prstGeom prst="rect">
            <a:avLst/>
          </a:prstGeom>
        </p:spPr>
      </p:pic>
    </p:spTree>
    <p:extLst>
      <p:ext uri="{BB962C8B-B14F-4D97-AF65-F5344CB8AC3E}">
        <p14:creationId xmlns:p14="http://schemas.microsoft.com/office/powerpoint/2010/main" val="346595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34355" y="1959415"/>
            <a:ext cx="762000" cy="2963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2601391" y="370110"/>
            <a:ext cx="8911687" cy="1280890"/>
          </a:xfrm>
        </p:spPr>
        <p:txBody>
          <a:bodyPr/>
          <a:lstStyle/>
          <a:p>
            <a:r>
              <a:rPr lang="en-US" dirty="0" smtClean="0"/>
              <a:t>Course Selection</a:t>
            </a:r>
            <a:endParaRPr lang="en-US" dirty="0"/>
          </a:p>
        </p:txBody>
      </p:sp>
      <p:sp>
        <p:nvSpPr>
          <p:cNvPr id="3" name="Content Placeholder 2"/>
          <p:cNvSpPr>
            <a:spLocks noGrp="1"/>
          </p:cNvSpPr>
          <p:nvPr>
            <p:ph idx="1"/>
          </p:nvPr>
        </p:nvSpPr>
        <p:spPr>
          <a:xfrm>
            <a:off x="1985554" y="1885379"/>
            <a:ext cx="10206446" cy="4167078"/>
          </a:xfrm>
        </p:spPr>
        <p:txBody>
          <a:bodyPr>
            <a:noAutofit/>
          </a:bodyPr>
          <a:lstStyle/>
          <a:p>
            <a:r>
              <a:rPr lang="en-US" sz="2000" dirty="0" smtClean="0"/>
              <a:t>Your </a:t>
            </a:r>
            <a:r>
              <a:rPr lang="en-US" sz="2000" b="1" dirty="0" smtClean="0"/>
              <a:t>CORE</a:t>
            </a:r>
            <a:r>
              <a:rPr lang="en-US" sz="2000" dirty="0" smtClean="0"/>
              <a:t> courses will mainly be chosen based on progression from one class to another. For example, all 1</a:t>
            </a:r>
            <a:r>
              <a:rPr lang="en-US" sz="2000" baseline="30000" dirty="0" smtClean="0"/>
              <a:t>st</a:t>
            </a:r>
            <a:r>
              <a:rPr lang="en-US" sz="2000" dirty="0" smtClean="0"/>
              <a:t> year students complete English I. All 2nd year students complete World Lit.</a:t>
            </a:r>
          </a:p>
          <a:p>
            <a:r>
              <a:rPr lang="en-US" sz="2000" dirty="0" smtClean="0"/>
              <a:t>You should be talking with your core teachers about Advanced or AP courses.</a:t>
            </a:r>
          </a:p>
          <a:p>
            <a:r>
              <a:rPr lang="en-US" sz="2000" dirty="0" smtClean="0"/>
              <a:t>If you are a student with an Individualized Education Plan, your courses will be determined on a team basis. </a:t>
            </a:r>
          </a:p>
          <a:p>
            <a:r>
              <a:rPr lang="en-US" sz="2000" dirty="0" smtClean="0"/>
              <a:t>You should spend the next few days talking with parents and teachers about courses so that you can select your courses next week. Then, any further conversation would allow you to make changes as needed. </a:t>
            </a:r>
          </a:p>
          <a:p>
            <a:r>
              <a:rPr lang="en-US" sz="2000" b="1" dirty="0" smtClean="0"/>
              <a:t>NEXT WEEK: </a:t>
            </a:r>
            <a:r>
              <a:rPr lang="en-US" sz="2000" dirty="0" smtClean="0"/>
              <a:t>Students will log into PowerSchool and make their course selection until </a:t>
            </a:r>
            <a:r>
              <a:rPr lang="en-US" sz="2000" b="1" dirty="0" smtClean="0"/>
              <a:t>the end of February. </a:t>
            </a:r>
          </a:p>
          <a:p>
            <a:r>
              <a:rPr lang="en-US" sz="2000" dirty="0" smtClean="0"/>
              <a:t>PowerSchool will be open for students to make changes for approximately TWO WEEKS to review course selections and reach out to counselor with questions. </a:t>
            </a:r>
          </a:p>
        </p:txBody>
      </p:sp>
      <p:sp>
        <p:nvSpPr>
          <p:cNvPr id="6" name="Rounded Rectangle 5"/>
          <p:cNvSpPr/>
          <p:nvPr/>
        </p:nvSpPr>
        <p:spPr>
          <a:xfrm>
            <a:off x="94101" y="1350547"/>
            <a:ext cx="1734078" cy="2345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Core Classes: English, Math, Science, and History</a:t>
            </a:r>
            <a:endParaRPr lang="en-US" dirty="0"/>
          </a:p>
        </p:txBody>
      </p:sp>
    </p:spTree>
    <p:extLst>
      <p:ext uri="{BB962C8B-B14F-4D97-AF65-F5344CB8AC3E}">
        <p14:creationId xmlns:p14="http://schemas.microsoft.com/office/powerpoint/2010/main" val="151396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remember when making selections…</a:t>
            </a:r>
            <a:endParaRPr lang="en-US" dirty="0"/>
          </a:p>
        </p:txBody>
      </p:sp>
      <p:sp>
        <p:nvSpPr>
          <p:cNvPr id="3" name="TextBox 2"/>
          <p:cNvSpPr txBox="1"/>
          <p:nvPr/>
        </p:nvSpPr>
        <p:spPr>
          <a:xfrm>
            <a:off x="235131" y="2098766"/>
            <a:ext cx="11599818" cy="2585323"/>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t>*Take advice from your teachers for selections, especially with core courses</a:t>
            </a:r>
          </a:p>
          <a:p>
            <a:pPr marL="342900" indent="-342900">
              <a:buFont typeface="Wingdings" panose="05000000000000000000" pitchFamily="2" charset="2"/>
              <a:buChar char="ü"/>
            </a:pPr>
            <a:r>
              <a:rPr lang="en-US" sz="2400" dirty="0" smtClean="0"/>
              <a:t>*Consider Career interests in selecting your courses</a:t>
            </a:r>
          </a:p>
          <a:p>
            <a:pPr marL="342900" indent="-342900">
              <a:buFont typeface="Wingdings" panose="05000000000000000000" pitchFamily="2" charset="2"/>
              <a:buChar char="ü"/>
            </a:pPr>
            <a:r>
              <a:rPr lang="en-US" sz="2400" dirty="0" smtClean="0"/>
              <a:t>*If you are considering a cluster program at CTC for your junior year, take two Fitness courses</a:t>
            </a:r>
          </a:p>
          <a:p>
            <a:pPr marL="342900" indent="-342900">
              <a:buFont typeface="Wingdings" panose="05000000000000000000" pitchFamily="2" charset="2"/>
              <a:buChar char="ü"/>
            </a:pPr>
            <a:r>
              <a:rPr lang="en-US" sz="2400" dirty="0" smtClean="0"/>
              <a:t>*Pay attention to courses with prerequisites</a:t>
            </a:r>
          </a:p>
          <a:p>
            <a:pPr marL="342900" indent="-342900">
              <a:buFont typeface="Wingdings" panose="05000000000000000000" pitchFamily="2" charset="2"/>
              <a:buChar char="ü"/>
            </a:pPr>
            <a:r>
              <a:rPr lang="en-US" sz="2400" dirty="0" smtClean="0"/>
              <a:t>*You may not get your first choices, so pick good alternates!</a:t>
            </a:r>
          </a:p>
          <a:p>
            <a:endParaRPr lang="en-US" dirty="0"/>
          </a:p>
        </p:txBody>
      </p:sp>
    </p:spTree>
    <p:extLst>
      <p:ext uri="{BB962C8B-B14F-4D97-AF65-F5344CB8AC3E}">
        <p14:creationId xmlns:p14="http://schemas.microsoft.com/office/powerpoint/2010/main" val="238251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4-Year Plan </a:t>
            </a:r>
            <a:endParaRPr lang="en-US" sz="4000" dirty="0"/>
          </a:p>
        </p:txBody>
      </p:sp>
      <p:sp>
        <p:nvSpPr>
          <p:cNvPr id="3" name="TextBox 2"/>
          <p:cNvSpPr txBox="1"/>
          <p:nvPr/>
        </p:nvSpPr>
        <p:spPr>
          <a:xfrm>
            <a:off x="374469" y="2386148"/>
            <a:ext cx="3767764"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What is the purpose of a 4-Year Plan</a:t>
            </a:r>
            <a:r>
              <a:rPr lang="en-US" sz="2800" dirty="0" smtClean="0"/>
              <a:t>?</a:t>
            </a:r>
          </a:p>
          <a:p>
            <a:pPr marL="285750" indent="-285750">
              <a:buFont typeface="Arial" panose="020B0604020202020204" pitchFamily="34" charset="0"/>
              <a:buChar char="•"/>
            </a:pPr>
            <a:r>
              <a:rPr lang="en-US" sz="2800" dirty="0" smtClean="0"/>
              <a:t>Let’s revisit the 4-year plan that you started last year in middle school. If you did not create one, you will have the opportunity.  </a:t>
            </a:r>
          </a:p>
        </p:txBody>
      </p:sp>
      <p:pic>
        <p:nvPicPr>
          <p:cNvPr id="4" name="Picture 3"/>
          <p:cNvPicPr>
            <a:picLocks noChangeAspect="1"/>
          </p:cNvPicPr>
          <p:nvPr/>
        </p:nvPicPr>
        <p:blipFill>
          <a:blip r:embed="rId2"/>
          <a:stretch>
            <a:fillRect/>
          </a:stretch>
        </p:blipFill>
        <p:spPr>
          <a:xfrm>
            <a:off x="4877181" y="1912089"/>
            <a:ext cx="7101459" cy="4678067"/>
          </a:xfrm>
          <a:prstGeom prst="rect">
            <a:avLst/>
          </a:prstGeom>
        </p:spPr>
      </p:pic>
    </p:spTree>
    <p:extLst>
      <p:ext uri="{BB962C8B-B14F-4D97-AF65-F5344CB8AC3E}">
        <p14:creationId xmlns:p14="http://schemas.microsoft.com/office/powerpoint/2010/main" val="270597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153096" y="466343"/>
            <a:ext cx="10086975" cy="6553200"/>
          </a:xfrm>
          <a:prstGeom prst="rect">
            <a:avLst/>
          </a:prstGeom>
        </p:spPr>
      </p:pic>
    </p:spTree>
    <p:extLst>
      <p:ext uri="{BB962C8B-B14F-4D97-AF65-F5344CB8AC3E}">
        <p14:creationId xmlns:p14="http://schemas.microsoft.com/office/powerpoint/2010/main" val="35174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the Remainder of Today:</a:t>
            </a:r>
            <a:endParaRPr lang="en-US" dirty="0"/>
          </a:p>
        </p:txBody>
      </p:sp>
      <p:sp>
        <p:nvSpPr>
          <p:cNvPr id="3" name="Content Placeholder 2"/>
          <p:cNvSpPr>
            <a:spLocks noGrp="1"/>
          </p:cNvSpPr>
          <p:nvPr>
            <p:ph idx="1"/>
          </p:nvPr>
        </p:nvSpPr>
        <p:spPr>
          <a:xfrm>
            <a:off x="347472" y="2190749"/>
            <a:ext cx="7437501" cy="4420363"/>
          </a:xfrm>
        </p:spPr>
        <p:txBody>
          <a:bodyPr>
            <a:normAutofit/>
          </a:bodyPr>
          <a:lstStyle/>
          <a:p>
            <a:pPr marL="457200" indent="-457200">
              <a:buAutoNum type="arabicPeriod"/>
            </a:pPr>
            <a:r>
              <a:rPr lang="en-US" dirty="0" smtClean="0"/>
              <a:t>Locate your 4 Year Plan, and log into Smart Futures.</a:t>
            </a:r>
          </a:p>
          <a:p>
            <a:pPr marL="457200" indent="-457200">
              <a:buAutoNum type="arabicPeriod"/>
            </a:pPr>
            <a:r>
              <a:rPr lang="en-US" dirty="0" smtClean="0"/>
              <a:t>Update your 4 Year Plan (or create it as needed) and link it to Smart Futures.</a:t>
            </a:r>
          </a:p>
          <a:p>
            <a:pPr marL="457200" indent="-457200">
              <a:buAutoNum type="arabicPeriod"/>
            </a:pPr>
            <a:r>
              <a:rPr lang="en-US" dirty="0" smtClean="0"/>
              <a:t>Using the Educational Planning Guide online, your career goals, your 4 Year Plan, and the Course Selection Sheet, begin planning what courses you’d like to select for next year and the following two years.</a:t>
            </a:r>
          </a:p>
          <a:p>
            <a:pPr marL="457200" indent="-457200">
              <a:buAutoNum type="arabicPeriod"/>
            </a:pPr>
            <a:r>
              <a:rPr lang="en-US" dirty="0" smtClean="0"/>
              <a:t>Come to class next week prepared to make your initial selections. Schedule an appointment with your school counselor as needed for continued discussion. Final course selections will be due at the end of the month!</a:t>
            </a:r>
            <a:endParaRPr lang="en-US" dirty="0"/>
          </a:p>
        </p:txBody>
      </p:sp>
      <p:pic>
        <p:nvPicPr>
          <p:cNvPr id="5" name="Picture 4"/>
          <p:cNvPicPr>
            <a:picLocks noChangeAspect="1"/>
          </p:cNvPicPr>
          <p:nvPr/>
        </p:nvPicPr>
        <p:blipFill>
          <a:blip r:embed="rId2"/>
          <a:stretch>
            <a:fillRect/>
          </a:stretch>
        </p:blipFill>
        <p:spPr>
          <a:xfrm>
            <a:off x="8191881" y="1932598"/>
            <a:ext cx="3123819" cy="2057807"/>
          </a:xfrm>
          <a:prstGeom prst="rect">
            <a:avLst/>
          </a:prstGeom>
        </p:spPr>
      </p:pic>
      <p:pic>
        <p:nvPicPr>
          <p:cNvPr id="6" name="Picture 5"/>
          <p:cNvPicPr>
            <a:picLocks noChangeAspect="1"/>
          </p:cNvPicPr>
          <p:nvPr/>
        </p:nvPicPr>
        <p:blipFill>
          <a:blip r:embed="rId3"/>
          <a:stretch>
            <a:fillRect/>
          </a:stretch>
        </p:blipFill>
        <p:spPr>
          <a:xfrm>
            <a:off x="9381744" y="4094547"/>
            <a:ext cx="2724912" cy="2739925"/>
          </a:xfrm>
          <a:prstGeom prst="rect">
            <a:avLst/>
          </a:prstGeom>
        </p:spPr>
      </p:pic>
    </p:spTree>
    <p:extLst>
      <p:ext uri="{BB962C8B-B14F-4D97-AF65-F5344CB8AC3E}">
        <p14:creationId xmlns:p14="http://schemas.microsoft.com/office/powerpoint/2010/main" val="54986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Morning</a:t>
            </a:r>
            <a:endParaRPr lang="en-US" dirty="0"/>
          </a:p>
        </p:txBody>
      </p:sp>
      <p:sp>
        <p:nvSpPr>
          <p:cNvPr id="3" name="Content Placeholder 2"/>
          <p:cNvSpPr>
            <a:spLocks noGrp="1"/>
          </p:cNvSpPr>
          <p:nvPr>
            <p:ph idx="1"/>
          </p:nvPr>
        </p:nvSpPr>
        <p:spPr/>
        <p:txBody>
          <a:bodyPr>
            <a:normAutofit/>
          </a:bodyPr>
          <a:lstStyle/>
          <a:p>
            <a:r>
              <a:rPr lang="en-US" dirty="0" smtClean="0"/>
              <a:t>Please:</a:t>
            </a:r>
          </a:p>
          <a:p>
            <a:pPr lvl="1"/>
            <a:r>
              <a:rPr lang="en-US" dirty="0" smtClean="0"/>
              <a:t>Get out your Course Selection Sheet from our lesson last week. </a:t>
            </a:r>
          </a:p>
          <a:p>
            <a:pPr lvl="1"/>
            <a:r>
              <a:rPr lang="en-US" dirty="0" smtClean="0"/>
              <a:t>Log into Smart Futures. Log into PowerSchool. If needed (not linked in Smart Futures), search for 4-Year plan </a:t>
            </a:r>
            <a:endParaRPr lang="en-US" dirty="0"/>
          </a:p>
        </p:txBody>
      </p:sp>
    </p:spTree>
    <p:extLst>
      <p:ext uri="{BB962C8B-B14F-4D97-AF65-F5344CB8AC3E}">
        <p14:creationId xmlns:p14="http://schemas.microsoft.com/office/powerpoint/2010/main" val="218306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4789" y="1943842"/>
            <a:ext cx="8740472" cy="2387600"/>
          </a:xfrm>
        </p:spPr>
        <p:txBody>
          <a:bodyPr>
            <a:normAutofit fontScale="90000"/>
          </a:bodyPr>
          <a:lstStyle/>
          <a:p>
            <a:r>
              <a:rPr lang="en-US" dirty="0" smtClean="0"/>
              <a:t>Rising Sophomores-</a:t>
            </a:r>
            <a:br>
              <a:rPr lang="en-US" dirty="0" smtClean="0"/>
            </a:br>
            <a:r>
              <a:rPr lang="en-US" dirty="0" smtClean="0"/>
              <a:t>Course Selection and </a:t>
            </a:r>
            <a:br>
              <a:rPr lang="en-US" dirty="0" smtClean="0"/>
            </a:br>
            <a:r>
              <a:rPr lang="en-US" dirty="0" smtClean="0"/>
              <a:t>Future Planning </a:t>
            </a:r>
            <a:endParaRPr lang="en-US" dirty="0"/>
          </a:p>
        </p:txBody>
      </p:sp>
      <p:sp>
        <p:nvSpPr>
          <p:cNvPr id="3" name="Subtitle 2"/>
          <p:cNvSpPr>
            <a:spLocks noGrp="1"/>
          </p:cNvSpPr>
          <p:nvPr>
            <p:ph type="subTitle" idx="1"/>
          </p:nvPr>
        </p:nvSpPr>
        <p:spPr/>
        <p:txBody>
          <a:bodyPr/>
          <a:lstStyle/>
          <a:p>
            <a:r>
              <a:rPr lang="en-US" sz="4000" dirty="0" smtClean="0"/>
              <a:t>Part Two- Welcome Back!!!</a:t>
            </a:r>
            <a:endParaRPr lang="en-US" sz="4000" dirty="0" smtClean="0"/>
          </a:p>
          <a:p>
            <a:endParaRPr lang="en-US" dirty="0"/>
          </a:p>
        </p:txBody>
      </p:sp>
    </p:spTree>
    <p:extLst>
      <p:ext uri="{BB962C8B-B14F-4D97-AF65-F5344CB8AC3E}">
        <p14:creationId xmlns:p14="http://schemas.microsoft.com/office/powerpoint/2010/main" val="217921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Objectives</a:t>
            </a:r>
            <a:endParaRPr lang="en-US" dirty="0"/>
          </a:p>
        </p:txBody>
      </p:sp>
      <p:sp>
        <p:nvSpPr>
          <p:cNvPr id="3" name="Content Placeholder 2"/>
          <p:cNvSpPr>
            <a:spLocks noGrp="1"/>
          </p:cNvSpPr>
          <p:nvPr>
            <p:ph idx="1"/>
          </p:nvPr>
        </p:nvSpPr>
        <p:spPr/>
        <p:txBody>
          <a:bodyPr>
            <a:normAutofit lnSpcReduction="10000"/>
          </a:bodyPr>
          <a:lstStyle/>
          <a:p>
            <a:r>
              <a:rPr lang="en-US" dirty="0" smtClean="0"/>
              <a:t>Together: Review 4-Year Plans </a:t>
            </a:r>
          </a:p>
          <a:p>
            <a:pPr lvl="1"/>
            <a:r>
              <a:rPr lang="en-US" dirty="0" smtClean="0"/>
              <a:t>Do Individually: Connect 4-Year Plan to Smart Future if needed</a:t>
            </a:r>
          </a:p>
          <a:p>
            <a:r>
              <a:rPr lang="en-US" dirty="0" smtClean="0"/>
              <a:t>Together: Review Courses for Sophomores </a:t>
            </a:r>
          </a:p>
          <a:p>
            <a:pPr lvl="1"/>
            <a:r>
              <a:rPr lang="en-US" dirty="0" smtClean="0"/>
              <a:t>Do Individually: Choose courses and alternatives</a:t>
            </a:r>
          </a:p>
          <a:p>
            <a:r>
              <a:rPr lang="en-US" dirty="0" smtClean="0"/>
              <a:t>Together: Review the Course Selection Process </a:t>
            </a:r>
          </a:p>
          <a:p>
            <a:pPr lvl="1"/>
            <a:r>
              <a:rPr lang="en-US" dirty="0" smtClean="0"/>
              <a:t>Do Individually: Select your courses in PowerSchool</a:t>
            </a:r>
          </a:p>
          <a:p>
            <a:r>
              <a:rPr lang="en-US" dirty="0" smtClean="0"/>
              <a:t>Together: Wrap up and Answer questions</a:t>
            </a:r>
          </a:p>
          <a:p>
            <a:pPr lvl="1"/>
            <a:r>
              <a:rPr lang="en-US" dirty="0" smtClean="0"/>
              <a:t>Do Individually: Complete exit survey</a:t>
            </a:r>
          </a:p>
          <a:p>
            <a:pPr lvl="1"/>
            <a:endParaRPr lang="en-US" dirty="0"/>
          </a:p>
          <a:p>
            <a:pPr marL="457200" lvl="1" indent="0">
              <a:buNone/>
            </a:pPr>
            <a:r>
              <a:rPr lang="en-US" dirty="0" smtClean="0"/>
              <a:t>**With remaining time, work on Smart Futures or continue adding to 4-Year Plan**</a:t>
            </a:r>
            <a:endParaRPr lang="en-US" dirty="0"/>
          </a:p>
        </p:txBody>
      </p:sp>
    </p:spTree>
    <p:extLst>
      <p:ext uri="{BB962C8B-B14F-4D97-AF65-F5344CB8AC3E}">
        <p14:creationId xmlns:p14="http://schemas.microsoft.com/office/powerpoint/2010/main" val="144423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questions do you have?</a:t>
            </a:r>
            <a:endParaRPr lang="en-US" dirty="0"/>
          </a:p>
        </p:txBody>
      </p:sp>
      <p:sp>
        <p:nvSpPr>
          <p:cNvPr id="3" name="Content Placeholder 2"/>
          <p:cNvSpPr>
            <a:spLocks noGrp="1"/>
          </p:cNvSpPr>
          <p:nvPr>
            <p:ph idx="1"/>
          </p:nvPr>
        </p:nvSpPr>
        <p:spPr/>
        <p:txBody>
          <a:bodyPr/>
          <a:lstStyle/>
          <a:p>
            <a:r>
              <a:rPr lang="en-US" dirty="0" smtClean="0"/>
              <a:t>Think of two questions about..</a:t>
            </a:r>
          </a:p>
          <a:p>
            <a:pPr lvl="1"/>
            <a:r>
              <a:rPr lang="en-US" dirty="0" smtClean="0"/>
              <a:t>Courses for next year</a:t>
            </a:r>
          </a:p>
          <a:p>
            <a:pPr lvl="1"/>
            <a:r>
              <a:rPr lang="en-US" dirty="0" smtClean="0"/>
              <a:t>Future options</a:t>
            </a:r>
          </a:p>
          <a:p>
            <a:pPr lvl="1"/>
            <a:r>
              <a:rPr lang="en-US" dirty="0" smtClean="0"/>
              <a:t>Your 4-year plan</a:t>
            </a:r>
          </a:p>
          <a:p>
            <a:pPr lvl="1"/>
            <a:r>
              <a:rPr lang="en-US" dirty="0" smtClean="0"/>
              <a:t>Course selection in general </a:t>
            </a:r>
          </a:p>
          <a:p>
            <a:pPr lvl="1"/>
            <a:endParaRPr lang="en-US" dirty="0"/>
          </a:p>
          <a:p>
            <a:r>
              <a:rPr lang="en-US" dirty="0" smtClean="0"/>
              <a:t>Turn and ask the questions to someone close by.</a:t>
            </a:r>
          </a:p>
          <a:p>
            <a:r>
              <a:rPr lang="en-US" dirty="0" smtClean="0"/>
              <a:t>What are you still wondering?</a:t>
            </a:r>
          </a:p>
        </p:txBody>
      </p:sp>
    </p:spTree>
    <p:extLst>
      <p:ext uri="{BB962C8B-B14F-4D97-AF65-F5344CB8AC3E}">
        <p14:creationId xmlns:p14="http://schemas.microsoft.com/office/powerpoint/2010/main" val="345530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smtClean="0"/>
              <a:t>Objectives for Today</a:t>
            </a:r>
            <a:endParaRPr lang="en-US" dirty="0"/>
          </a:p>
        </p:txBody>
      </p:sp>
      <p:sp>
        <p:nvSpPr>
          <p:cNvPr id="14" name="Content Placeholder 2"/>
          <p:cNvSpPr>
            <a:spLocks noGrp="1"/>
          </p:cNvSpPr>
          <p:nvPr>
            <p:ph idx="1"/>
          </p:nvPr>
        </p:nvSpPr>
        <p:spPr/>
        <p:txBody>
          <a:bodyPr/>
          <a:lstStyle/>
          <a:p>
            <a:r>
              <a:rPr lang="en-US" dirty="0" smtClean="0"/>
              <a:t>Discuss career exploration, update Smart Futures with Career Plan</a:t>
            </a:r>
          </a:p>
          <a:p>
            <a:r>
              <a:rPr lang="en-US" dirty="0" smtClean="0"/>
              <a:t>Revisit and edit 4-Year Plans in Google docs, upload to Smart Futures</a:t>
            </a:r>
          </a:p>
          <a:p>
            <a:r>
              <a:rPr lang="en-US" dirty="0"/>
              <a:t>Review Educational Planning Guide and its </a:t>
            </a:r>
            <a:r>
              <a:rPr lang="en-US" dirty="0" smtClean="0"/>
              <a:t>importance</a:t>
            </a:r>
          </a:p>
          <a:p>
            <a:r>
              <a:rPr lang="en-US" dirty="0" smtClean="0"/>
              <a:t>Review </a:t>
            </a:r>
            <a:r>
              <a:rPr lang="en-US" dirty="0"/>
              <a:t>courses available for selection for rising </a:t>
            </a:r>
            <a:r>
              <a:rPr lang="en-US" dirty="0" smtClean="0"/>
              <a:t>sophomores</a:t>
            </a:r>
          </a:p>
          <a:p>
            <a:r>
              <a:rPr lang="en-US" dirty="0" smtClean="0"/>
              <a:t>Prepare to begin the Course Selection Process in PowerSchool NEXT WEEK</a:t>
            </a:r>
          </a:p>
          <a:p>
            <a:pPr lvl="1"/>
            <a:r>
              <a:rPr lang="en-US" dirty="0" smtClean="0"/>
              <a:t>Jones Science classes- 2/4</a:t>
            </a:r>
          </a:p>
          <a:p>
            <a:pPr lvl="1"/>
            <a:r>
              <a:rPr lang="en-US" dirty="0" smtClean="0"/>
              <a:t>Gordon and Armstrong Science classes- 2/5</a:t>
            </a:r>
          </a:p>
          <a:p>
            <a:pPr lvl="1"/>
            <a:r>
              <a:rPr lang="en-US" dirty="0" smtClean="0"/>
              <a:t>Miller Science classes and those without a science- 2/6</a:t>
            </a:r>
          </a:p>
          <a:p>
            <a:pPr lvl="1"/>
            <a:endParaRPr lang="en-US" dirty="0"/>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4-Year Plan </a:t>
            </a:r>
            <a:endParaRPr lang="en-US" sz="4000" dirty="0"/>
          </a:p>
        </p:txBody>
      </p:sp>
      <p:sp>
        <p:nvSpPr>
          <p:cNvPr id="3" name="TextBox 2"/>
          <p:cNvSpPr txBox="1"/>
          <p:nvPr/>
        </p:nvSpPr>
        <p:spPr>
          <a:xfrm>
            <a:off x="374469" y="2386148"/>
            <a:ext cx="3767764"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Did you get to link your plan to your Smart Futures account?</a:t>
            </a:r>
            <a:endParaRPr lang="en-US" sz="2000" dirty="0" smtClean="0"/>
          </a:p>
          <a:p>
            <a:pPr marL="285750" indent="-285750">
              <a:buFont typeface="Arial" panose="020B0604020202020204" pitchFamily="34" charset="0"/>
              <a:buChar char="•"/>
            </a:pPr>
            <a:r>
              <a:rPr lang="en-US" sz="2000" dirty="0" smtClean="0"/>
              <a:t>Some important notes about your plan:</a:t>
            </a:r>
          </a:p>
          <a:p>
            <a:pPr marL="971550" lvl="1" indent="-514350">
              <a:buAutoNum type="arabicPeriod"/>
            </a:pPr>
            <a:r>
              <a:rPr lang="en-US" sz="2000" dirty="0" smtClean="0"/>
              <a:t>Each column should add up to 7 credits.</a:t>
            </a:r>
          </a:p>
          <a:p>
            <a:pPr marL="971550" lvl="1" indent="-514350">
              <a:buAutoNum type="arabicPeriod"/>
            </a:pPr>
            <a:r>
              <a:rPr lang="en-US" sz="2000" dirty="0" smtClean="0"/>
              <a:t>You should have 9</a:t>
            </a:r>
            <a:r>
              <a:rPr lang="en-US" sz="2000" baseline="30000" dirty="0" smtClean="0"/>
              <a:t>th</a:t>
            </a:r>
            <a:r>
              <a:rPr lang="en-US" sz="2000" dirty="0" smtClean="0"/>
              <a:t> and 10</a:t>
            </a:r>
            <a:r>
              <a:rPr lang="en-US" sz="2000" baseline="30000" dirty="0" smtClean="0"/>
              <a:t>th</a:t>
            </a:r>
            <a:r>
              <a:rPr lang="en-US" sz="2000" dirty="0" smtClean="0"/>
              <a:t> graders completed, and you should have junior and senior year at least started. </a:t>
            </a:r>
          </a:p>
        </p:txBody>
      </p:sp>
      <p:pic>
        <p:nvPicPr>
          <p:cNvPr id="4" name="Picture 3"/>
          <p:cNvPicPr>
            <a:picLocks noChangeAspect="1"/>
          </p:cNvPicPr>
          <p:nvPr/>
        </p:nvPicPr>
        <p:blipFill>
          <a:blip r:embed="rId2"/>
          <a:stretch>
            <a:fillRect/>
          </a:stretch>
        </p:blipFill>
        <p:spPr>
          <a:xfrm>
            <a:off x="4877181" y="1912089"/>
            <a:ext cx="7101459" cy="4678067"/>
          </a:xfrm>
          <a:prstGeom prst="rect">
            <a:avLst/>
          </a:prstGeom>
        </p:spPr>
      </p:pic>
    </p:spTree>
    <p:extLst>
      <p:ext uri="{BB962C8B-B14F-4D97-AF65-F5344CB8AC3E}">
        <p14:creationId xmlns:p14="http://schemas.microsoft.com/office/powerpoint/2010/main" val="150556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Courses Available to Sophomores</a:t>
            </a:r>
            <a:endParaRPr lang="en-US" dirty="0"/>
          </a:p>
        </p:txBody>
      </p:sp>
      <p:sp>
        <p:nvSpPr>
          <p:cNvPr id="3" name="TextBox 2"/>
          <p:cNvSpPr txBox="1"/>
          <p:nvPr/>
        </p:nvSpPr>
        <p:spPr>
          <a:xfrm>
            <a:off x="200297" y="2081349"/>
            <a:ext cx="11538857" cy="4616648"/>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t>English: </a:t>
            </a:r>
            <a:r>
              <a:rPr lang="en-US" sz="2800" dirty="0" err="1" smtClean="0"/>
              <a:t>Adv</a:t>
            </a:r>
            <a:r>
              <a:rPr lang="en-US" sz="2800" dirty="0" smtClean="0"/>
              <a:t> World Lit, World Lit</a:t>
            </a:r>
          </a:p>
          <a:p>
            <a:pPr marL="285750" indent="-285750">
              <a:buFont typeface="Arial" panose="020B0604020202020204" pitchFamily="34" charset="0"/>
              <a:buChar char="•"/>
            </a:pPr>
            <a:r>
              <a:rPr lang="en-US" sz="2800" b="1" dirty="0" smtClean="0"/>
              <a:t>Social Studies: </a:t>
            </a:r>
            <a:r>
              <a:rPr lang="en-US" sz="2800" dirty="0" smtClean="0"/>
              <a:t>Western Civilization, AP European History</a:t>
            </a:r>
          </a:p>
          <a:p>
            <a:pPr marL="285750" indent="-285750">
              <a:buFont typeface="Arial" panose="020B0604020202020204" pitchFamily="34" charset="0"/>
              <a:buChar char="•"/>
            </a:pPr>
            <a:r>
              <a:rPr lang="en-US" sz="2800" b="1" dirty="0" smtClean="0"/>
              <a:t>Math: </a:t>
            </a:r>
            <a:r>
              <a:rPr lang="en-US" sz="2800" dirty="0" smtClean="0"/>
              <a:t>Algebra II, </a:t>
            </a:r>
            <a:r>
              <a:rPr lang="en-US" sz="2800" dirty="0" err="1" smtClean="0"/>
              <a:t>Adv</a:t>
            </a:r>
            <a:r>
              <a:rPr lang="en-US" sz="2800" dirty="0" smtClean="0"/>
              <a:t> Geometry, Geometry, Integrated Algebra II, AP Statistics, AP Computer Science</a:t>
            </a:r>
          </a:p>
          <a:p>
            <a:pPr marL="285750" indent="-285750">
              <a:buFont typeface="Arial" panose="020B0604020202020204" pitchFamily="34" charset="0"/>
              <a:buChar char="•"/>
            </a:pPr>
            <a:r>
              <a:rPr lang="en-US" sz="2800" b="1" dirty="0" smtClean="0"/>
              <a:t>Science: </a:t>
            </a:r>
            <a:r>
              <a:rPr lang="en-US" sz="2800" dirty="0" smtClean="0"/>
              <a:t>Biology, </a:t>
            </a:r>
            <a:r>
              <a:rPr lang="en-US" sz="2800" dirty="0" err="1" smtClean="0"/>
              <a:t>Adv</a:t>
            </a:r>
            <a:r>
              <a:rPr lang="en-US" sz="2800" dirty="0" smtClean="0"/>
              <a:t> Chemistry</a:t>
            </a:r>
          </a:p>
          <a:p>
            <a:pPr marL="285750" indent="-285750">
              <a:buFont typeface="Arial" panose="020B0604020202020204" pitchFamily="34" charset="0"/>
              <a:buChar char="•"/>
            </a:pPr>
            <a:r>
              <a:rPr lang="en-US" sz="2800" b="1" dirty="0" smtClean="0"/>
              <a:t>Fitness:</a:t>
            </a:r>
            <a:r>
              <a:rPr lang="en-US" sz="2800" dirty="0" smtClean="0"/>
              <a:t> Fitness Elective Choices:</a:t>
            </a:r>
          </a:p>
          <a:p>
            <a:pPr marL="742950" lvl="1" indent="-285750">
              <a:buFont typeface="Arial" panose="020B0604020202020204" pitchFamily="34" charset="0"/>
              <a:buChar char="•"/>
            </a:pPr>
            <a:r>
              <a:rPr lang="en-US" sz="2000" dirty="0" smtClean="0"/>
              <a:t>Exercise and Fitness for Life</a:t>
            </a:r>
          </a:p>
          <a:p>
            <a:pPr marL="742950" lvl="1" indent="-285750">
              <a:buFont typeface="Arial" panose="020B0604020202020204" pitchFamily="34" charset="0"/>
              <a:buChar char="•"/>
            </a:pPr>
            <a:r>
              <a:rPr lang="en-US" sz="2000" dirty="0" smtClean="0"/>
              <a:t>Fitness Activities I and II</a:t>
            </a:r>
          </a:p>
          <a:p>
            <a:pPr marL="742950" lvl="1" indent="-285750">
              <a:buFont typeface="Arial" panose="020B0604020202020204" pitchFamily="34" charset="0"/>
              <a:buChar char="•"/>
            </a:pPr>
            <a:r>
              <a:rPr lang="en-US" sz="2000" dirty="0" smtClean="0"/>
              <a:t>Strength and Conditioning</a:t>
            </a:r>
          </a:p>
          <a:p>
            <a:pPr marL="742950" lvl="1" indent="-285750">
              <a:buFont typeface="Arial" panose="020B0604020202020204" pitchFamily="34" charset="0"/>
              <a:buChar char="•"/>
            </a:pPr>
            <a:r>
              <a:rPr lang="en-US" sz="2000" dirty="0" smtClean="0"/>
              <a:t>Performance Training </a:t>
            </a:r>
          </a:p>
          <a:p>
            <a:pPr marL="285750" indent="-285750">
              <a:buFont typeface="Arial" panose="020B0604020202020204" pitchFamily="34" charset="0"/>
              <a:buChar char="•"/>
            </a:pPr>
            <a:r>
              <a:rPr lang="en-US" sz="2800" b="1" dirty="0" smtClean="0"/>
              <a:t>Electives by Departments </a:t>
            </a:r>
            <a:r>
              <a:rPr lang="en-US" sz="2800" dirty="0" smtClean="0"/>
              <a:t>(review with Course Selection Sheet)</a:t>
            </a:r>
          </a:p>
          <a:p>
            <a:endParaRPr lang="en-US" dirty="0"/>
          </a:p>
        </p:txBody>
      </p:sp>
    </p:spTree>
    <p:extLst>
      <p:ext uri="{BB962C8B-B14F-4D97-AF65-F5344CB8AC3E}">
        <p14:creationId xmlns:p14="http://schemas.microsoft.com/office/powerpoint/2010/main" val="125631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77343" y="589787"/>
            <a:ext cx="5619369" cy="5650329"/>
          </a:xfrm>
          <a:prstGeom prst="rect">
            <a:avLst/>
          </a:prstGeom>
        </p:spPr>
      </p:pic>
      <p:pic>
        <p:nvPicPr>
          <p:cNvPr id="5" name="Picture 4"/>
          <p:cNvPicPr>
            <a:picLocks noChangeAspect="1"/>
          </p:cNvPicPr>
          <p:nvPr/>
        </p:nvPicPr>
        <p:blipFill>
          <a:blip r:embed="rId3"/>
          <a:stretch>
            <a:fillRect/>
          </a:stretch>
        </p:blipFill>
        <p:spPr>
          <a:xfrm>
            <a:off x="5764529" y="589787"/>
            <a:ext cx="6347079" cy="6085333"/>
          </a:xfrm>
          <a:prstGeom prst="rect">
            <a:avLst/>
          </a:prstGeom>
        </p:spPr>
      </p:pic>
    </p:spTree>
    <p:extLst>
      <p:ext uri="{BB962C8B-B14F-4D97-AF65-F5344CB8AC3E}">
        <p14:creationId xmlns:p14="http://schemas.microsoft.com/office/powerpoint/2010/main" val="234637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057" y="495620"/>
            <a:ext cx="8911687" cy="1280890"/>
          </a:xfrm>
        </p:spPr>
        <p:txBody>
          <a:bodyPr/>
          <a:lstStyle/>
          <a:p>
            <a:r>
              <a:rPr lang="en-US" dirty="0" smtClean="0"/>
              <a:t>Step 1</a:t>
            </a:r>
            <a:endParaRPr lang="en-US" dirty="0"/>
          </a:p>
        </p:txBody>
      </p:sp>
      <p:pic>
        <p:nvPicPr>
          <p:cNvPr id="4" name="Picture 3"/>
          <p:cNvPicPr>
            <a:picLocks noChangeAspect="1"/>
          </p:cNvPicPr>
          <p:nvPr/>
        </p:nvPicPr>
        <p:blipFill>
          <a:blip r:embed="rId2"/>
          <a:stretch>
            <a:fillRect/>
          </a:stretch>
        </p:blipFill>
        <p:spPr>
          <a:xfrm>
            <a:off x="6392648" y="495620"/>
            <a:ext cx="5799352" cy="5093864"/>
          </a:xfrm>
          <a:prstGeom prst="rect">
            <a:avLst/>
          </a:prstGeom>
        </p:spPr>
      </p:pic>
      <p:sp>
        <p:nvSpPr>
          <p:cNvPr id="3" name="Content Placeholder 2"/>
          <p:cNvSpPr>
            <a:spLocks noGrp="1"/>
          </p:cNvSpPr>
          <p:nvPr>
            <p:ph idx="1"/>
          </p:nvPr>
        </p:nvSpPr>
        <p:spPr>
          <a:xfrm>
            <a:off x="385478" y="1442494"/>
            <a:ext cx="5985373" cy="1445174"/>
          </a:xfrm>
        </p:spPr>
        <p:style>
          <a:lnRef idx="2">
            <a:schemeClr val="accent2"/>
          </a:lnRef>
          <a:fillRef idx="1">
            <a:schemeClr val="lt1"/>
          </a:fillRef>
          <a:effectRef idx="0">
            <a:schemeClr val="accent2"/>
          </a:effectRef>
          <a:fontRef idx="minor">
            <a:schemeClr val="dk1"/>
          </a:fontRef>
        </p:style>
        <p:txBody>
          <a:bodyPr/>
          <a:lstStyle/>
          <a:p>
            <a:r>
              <a:rPr lang="en-US" dirty="0" smtClean="0"/>
              <a:t>Login to PowerSchool.</a:t>
            </a:r>
          </a:p>
          <a:p>
            <a:r>
              <a:rPr lang="en-US" dirty="0">
                <a:hlinkClick r:id="rId3"/>
              </a:rPr>
              <a:t>https://powerschool.solanco.k12.pa.us/public</a:t>
            </a:r>
            <a:r>
              <a:rPr lang="en-US" dirty="0" smtClean="0">
                <a:hlinkClick r:id="rId3"/>
              </a:rPr>
              <a:t>/</a:t>
            </a:r>
            <a:endParaRPr lang="en-US" dirty="0" smtClean="0"/>
          </a:p>
          <a:p>
            <a:endParaRPr lang="en-US" dirty="0"/>
          </a:p>
        </p:txBody>
      </p:sp>
    </p:spTree>
    <p:extLst>
      <p:ext uri="{BB962C8B-B14F-4D97-AF65-F5344CB8AC3E}">
        <p14:creationId xmlns:p14="http://schemas.microsoft.com/office/powerpoint/2010/main" val="89239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3982391" cy="1280890"/>
          </a:xfrm>
        </p:spPr>
        <p:txBody>
          <a:bodyPr>
            <a:normAutofit/>
          </a:bodyPr>
          <a:lstStyle/>
          <a:p>
            <a:r>
              <a:rPr lang="en-US" dirty="0" smtClean="0"/>
              <a:t>Step 2: Find the Button for Class Registration</a:t>
            </a:r>
            <a:endParaRPr lang="en-US" dirty="0"/>
          </a:p>
        </p:txBody>
      </p:sp>
      <p:sp>
        <p:nvSpPr>
          <p:cNvPr id="3" name="Content Placeholder 2"/>
          <p:cNvSpPr>
            <a:spLocks noGrp="1"/>
          </p:cNvSpPr>
          <p:nvPr>
            <p:ph idx="1"/>
          </p:nvPr>
        </p:nvSpPr>
        <p:spPr>
          <a:xfrm>
            <a:off x="2592925" y="2339959"/>
            <a:ext cx="8915400" cy="3777622"/>
          </a:xfrm>
        </p:spPr>
        <p:txBody>
          <a:bodyPr/>
          <a:lstStyle/>
          <a:p>
            <a:r>
              <a:rPr lang="en-US" dirty="0" smtClean="0"/>
              <a:t>It may look like this:</a:t>
            </a:r>
            <a:endParaRPr lang="en-US" dirty="0"/>
          </a:p>
        </p:txBody>
      </p:sp>
      <p:pic>
        <p:nvPicPr>
          <p:cNvPr id="4" name="Picture 3"/>
          <p:cNvPicPr>
            <a:picLocks noChangeAspect="1"/>
          </p:cNvPicPr>
          <p:nvPr/>
        </p:nvPicPr>
        <p:blipFill>
          <a:blip r:embed="rId2"/>
          <a:stretch>
            <a:fillRect/>
          </a:stretch>
        </p:blipFill>
        <p:spPr>
          <a:xfrm>
            <a:off x="6575316" y="794186"/>
            <a:ext cx="3927222" cy="5970537"/>
          </a:xfrm>
          <a:prstGeom prst="rect">
            <a:avLst/>
          </a:prstGeom>
        </p:spPr>
      </p:pic>
    </p:spTree>
    <p:extLst>
      <p:ext uri="{BB962C8B-B14F-4D97-AF65-F5344CB8AC3E}">
        <p14:creationId xmlns:p14="http://schemas.microsoft.com/office/powerpoint/2010/main" val="365490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97667" y="5963763"/>
            <a:ext cx="4193628" cy="584775"/>
          </a:xfrm>
          <a:prstGeom prst="rect">
            <a:avLst/>
          </a:prstGeom>
          <a:noFill/>
        </p:spPr>
        <p:txBody>
          <a:bodyPr wrap="square" rtlCol="0">
            <a:spAutoFit/>
          </a:bodyPr>
          <a:lstStyle/>
          <a:p>
            <a:pPr algn="ctr"/>
            <a:r>
              <a:rPr lang="en-US" sz="1600" dirty="0" smtClean="0"/>
              <a:t>These numbers must match before this process is complete.</a:t>
            </a:r>
            <a:endParaRPr lang="en-US" sz="1600" dirty="0"/>
          </a:p>
        </p:txBody>
      </p:sp>
      <p:pic>
        <p:nvPicPr>
          <p:cNvPr id="9" name="Picture 8"/>
          <p:cNvPicPr>
            <a:picLocks noChangeAspect="1"/>
          </p:cNvPicPr>
          <p:nvPr/>
        </p:nvPicPr>
        <p:blipFill>
          <a:blip r:embed="rId2"/>
          <a:stretch>
            <a:fillRect/>
          </a:stretch>
        </p:blipFill>
        <p:spPr>
          <a:xfrm>
            <a:off x="1591331" y="5935259"/>
            <a:ext cx="2886075" cy="781050"/>
          </a:xfrm>
          <a:prstGeom prst="rect">
            <a:avLst/>
          </a:prstGeom>
        </p:spPr>
      </p:pic>
      <p:sp>
        <p:nvSpPr>
          <p:cNvPr id="2" name="Left Brace 1"/>
          <p:cNvSpPr/>
          <p:nvPr/>
        </p:nvSpPr>
        <p:spPr>
          <a:xfrm rot="10800000">
            <a:off x="4167350" y="5855248"/>
            <a:ext cx="830317" cy="525518"/>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1100989" y="570778"/>
            <a:ext cx="10915650" cy="5324475"/>
          </a:xfrm>
          <a:prstGeom prst="rect">
            <a:avLst/>
          </a:prstGeom>
        </p:spPr>
      </p:pic>
    </p:spTree>
    <p:extLst>
      <p:ext uri="{BB962C8B-B14F-4D97-AF65-F5344CB8AC3E}">
        <p14:creationId xmlns:p14="http://schemas.microsoft.com/office/powerpoint/2010/main" val="407668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02305" y="1247457"/>
            <a:ext cx="971550" cy="4807903"/>
          </a:xfrm>
          <a:prstGeom prst="rect">
            <a:avLst/>
          </a:prstGeom>
        </p:spPr>
      </p:pic>
      <p:sp>
        <p:nvSpPr>
          <p:cNvPr id="6" name="Title 1"/>
          <p:cNvSpPr>
            <a:spLocks noGrp="1"/>
          </p:cNvSpPr>
          <p:nvPr>
            <p:ph type="title"/>
          </p:nvPr>
        </p:nvSpPr>
        <p:spPr>
          <a:xfrm>
            <a:off x="1734207" y="370110"/>
            <a:ext cx="9770406" cy="1280890"/>
          </a:xfrm>
        </p:spPr>
        <p:txBody>
          <a:bodyPr/>
          <a:lstStyle/>
          <a:p>
            <a:r>
              <a:rPr lang="en-US" dirty="0" smtClean="0"/>
              <a:t>Step 3 – Review and Select Core Courses</a:t>
            </a:r>
            <a:endParaRPr lang="en-US" dirty="0"/>
          </a:p>
        </p:txBody>
      </p:sp>
      <p:pic>
        <p:nvPicPr>
          <p:cNvPr id="7" name="Picture 6"/>
          <p:cNvPicPr>
            <a:picLocks noChangeAspect="1"/>
          </p:cNvPicPr>
          <p:nvPr/>
        </p:nvPicPr>
        <p:blipFill>
          <a:blip r:embed="rId3"/>
          <a:stretch>
            <a:fillRect/>
          </a:stretch>
        </p:blipFill>
        <p:spPr>
          <a:xfrm>
            <a:off x="440055" y="1481137"/>
            <a:ext cx="2762250" cy="4733925"/>
          </a:xfrm>
          <a:prstGeom prst="rect">
            <a:avLst/>
          </a:prstGeom>
        </p:spPr>
      </p:pic>
      <p:sp>
        <p:nvSpPr>
          <p:cNvPr id="11" name="TextBox 10"/>
          <p:cNvSpPr txBox="1"/>
          <p:nvPr/>
        </p:nvSpPr>
        <p:spPr>
          <a:xfrm>
            <a:off x="5598772" y="2055200"/>
            <a:ext cx="4286885" cy="1477328"/>
          </a:xfrm>
          <a:prstGeom prst="rect">
            <a:avLst/>
          </a:prstGeom>
          <a:noFill/>
        </p:spPr>
        <p:txBody>
          <a:bodyPr wrap="square" rtlCol="0">
            <a:spAutoFit/>
          </a:bodyPr>
          <a:lstStyle/>
          <a:p>
            <a:r>
              <a:rPr lang="en-US" dirty="0" smtClean="0"/>
              <a:t>Check all the green check boxes to be sure you are chosen for appropriate levels. If you disagree with your choice, talk to your teacher!</a:t>
            </a:r>
            <a:endParaRPr lang="en-US" dirty="0"/>
          </a:p>
        </p:txBody>
      </p:sp>
      <p:pic>
        <p:nvPicPr>
          <p:cNvPr id="2" name="Picture 1"/>
          <p:cNvPicPr>
            <a:picLocks noChangeAspect="1"/>
          </p:cNvPicPr>
          <p:nvPr/>
        </p:nvPicPr>
        <p:blipFill>
          <a:blip r:embed="rId4"/>
          <a:stretch>
            <a:fillRect/>
          </a:stretch>
        </p:blipFill>
        <p:spPr>
          <a:xfrm>
            <a:off x="4670403" y="3719606"/>
            <a:ext cx="6143625" cy="1323975"/>
          </a:xfrm>
          <a:prstGeom prst="rect">
            <a:avLst/>
          </a:prstGeom>
        </p:spPr>
      </p:pic>
    </p:spTree>
    <p:extLst>
      <p:ext uri="{BB962C8B-B14F-4D97-AF65-F5344CB8AC3E}">
        <p14:creationId xmlns:p14="http://schemas.microsoft.com/office/powerpoint/2010/main" val="139469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207" y="44990"/>
            <a:ext cx="9770406" cy="1280890"/>
          </a:xfrm>
        </p:spPr>
        <p:txBody>
          <a:bodyPr/>
          <a:lstStyle/>
          <a:p>
            <a:r>
              <a:rPr lang="en-US" dirty="0" smtClean="0"/>
              <a:t>Step 4 – Choose your Top Elective Choices</a:t>
            </a:r>
            <a:endParaRPr lang="en-US" dirty="0"/>
          </a:p>
        </p:txBody>
      </p:sp>
      <p:sp>
        <p:nvSpPr>
          <p:cNvPr id="8" name="TextBox 7"/>
          <p:cNvSpPr txBox="1"/>
          <p:nvPr/>
        </p:nvSpPr>
        <p:spPr>
          <a:xfrm>
            <a:off x="3489888" y="724343"/>
            <a:ext cx="5655791" cy="369332"/>
          </a:xfrm>
          <a:prstGeom prst="rect">
            <a:avLst/>
          </a:prstGeom>
          <a:noFill/>
        </p:spPr>
        <p:txBody>
          <a:bodyPr wrap="square" rtlCol="0">
            <a:spAutoFit/>
          </a:bodyPr>
          <a:lstStyle/>
          <a:p>
            <a:r>
              <a:rPr lang="en-US" dirty="0" smtClean="0"/>
              <a:t>You may not select more than 2.5 total credits.</a:t>
            </a:r>
            <a:endParaRPr lang="en-US" dirty="0"/>
          </a:p>
        </p:txBody>
      </p:sp>
      <p:sp>
        <p:nvSpPr>
          <p:cNvPr id="10" name="TextBox 9"/>
          <p:cNvSpPr txBox="1"/>
          <p:nvPr/>
        </p:nvSpPr>
        <p:spPr>
          <a:xfrm>
            <a:off x="2875548" y="5963025"/>
            <a:ext cx="7138737" cy="646331"/>
          </a:xfrm>
          <a:prstGeom prst="rect">
            <a:avLst/>
          </a:prstGeom>
          <a:noFill/>
        </p:spPr>
        <p:txBody>
          <a:bodyPr wrap="square" rtlCol="0">
            <a:spAutoFit/>
          </a:bodyPr>
          <a:lstStyle/>
          <a:p>
            <a:r>
              <a:rPr lang="en-US" dirty="0" smtClean="0"/>
              <a:t>These are loaded in alphabetic order. You must leaf page by page to find the one you want.</a:t>
            </a:r>
            <a:endParaRPr lang="en-US" dirty="0"/>
          </a:p>
        </p:txBody>
      </p:sp>
      <p:sp>
        <p:nvSpPr>
          <p:cNvPr id="9" name="Right Arrow 8"/>
          <p:cNvSpPr/>
          <p:nvPr/>
        </p:nvSpPr>
        <p:spPr>
          <a:xfrm rot="13694556">
            <a:off x="6263103" y="5168108"/>
            <a:ext cx="883920" cy="391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681252" y="1413990"/>
            <a:ext cx="9167155" cy="4460925"/>
          </a:xfrm>
          <a:prstGeom prst="rect">
            <a:avLst/>
          </a:prstGeom>
        </p:spPr>
      </p:pic>
      <p:sp>
        <p:nvSpPr>
          <p:cNvPr id="7" name="Right Arrow 6"/>
          <p:cNvSpPr/>
          <p:nvPr/>
        </p:nvSpPr>
        <p:spPr>
          <a:xfrm rot="2171845">
            <a:off x="5884650" y="1281353"/>
            <a:ext cx="883920" cy="2652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663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077" y="521239"/>
            <a:ext cx="9147186" cy="799354"/>
          </a:xfrm>
        </p:spPr>
        <p:txBody>
          <a:bodyPr/>
          <a:lstStyle/>
          <a:p>
            <a:r>
              <a:rPr lang="en-US" dirty="0" smtClean="0"/>
              <a:t>Step 5 – Choose </a:t>
            </a:r>
            <a:r>
              <a:rPr lang="en-US" dirty="0"/>
              <a:t>Y</a:t>
            </a:r>
            <a:r>
              <a:rPr lang="en-US" dirty="0" smtClean="0"/>
              <a:t>our Alternates.</a:t>
            </a:r>
            <a:endParaRPr lang="en-US" dirty="0"/>
          </a:p>
        </p:txBody>
      </p:sp>
      <p:sp>
        <p:nvSpPr>
          <p:cNvPr id="3" name="Content Placeholder 2"/>
          <p:cNvSpPr>
            <a:spLocks noGrp="1"/>
          </p:cNvSpPr>
          <p:nvPr>
            <p:ph idx="1"/>
          </p:nvPr>
        </p:nvSpPr>
        <p:spPr>
          <a:xfrm>
            <a:off x="362575" y="5194389"/>
            <a:ext cx="10884263" cy="2071347"/>
          </a:xfrm>
        </p:spPr>
        <p:style>
          <a:lnRef idx="2">
            <a:schemeClr val="accent1"/>
          </a:lnRef>
          <a:fillRef idx="1">
            <a:schemeClr val="lt1"/>
          </a:fillRef>
          <a:effectRef idx="0">
            <a:schemeClr val="accent1"/>
          </a:effectRef>
          <a:fontRef idx="minor">
            <a:schemeClr val="dk1"/>
          </a:fontRef>
        </p:style>
        <p:txBody>
          <a:bodyPr>
            <a:noAutofit/>
          </a:bodyPr>
          <a:lstStyle/>
          <a:p>
            <a:r>
              <a:rPr lang="en-US" sz="2000" dirty="0" smtClean="0"/>
              <a:t>PowerSchool will try its best to select your top choice based on all possible course combinations.</a:t>
            </a:r>
          </a:p>
          <a:p>
            <a:r>
              <a:rPr lang="en-US" sz="2000" dirty="0" smtClean="0"/>
              <a:t>In the event that a course is not available during a time slot, it will use the Alternates to build your schedule. Please select meaningful alternates that you could live with in the event a top choice class is not available.</a:t>
            </a:r>
            <a:endParaRPr lang="en-US" sz="2000" dirty="0"/>
          </a:p>
        </p:txBody>
      </p:sp>
      <p:pic>
        <p:nvPicPr>
          <p:cNvPr id="6" name="Picture 5"/>
          <p:cNvPicPr>
            <a:picLocks noChangeAspect="1"/>
          </p:cNvPicPr>
          <p:nvPr/>
        </p:nvPicPr>
        <p:blipFill>
          <a:blip r:embed="rId2"/>
          <a:stretch>
            <a:fillRect/>
          </a:stretch>
        </p:blipFill>
        <p:spPr>
          <a:xfrm>
            <a:off x="362575" y="1223521"/>
            <a:ext cx="9582150" cy="3829050"/>
          </a:xfrm>
          <a:prstGeom prst="rect">
            <a:avLst/>
          </a:prstGeom>
        </p:spPr>
      </p:pic>
      <p:sp>
        <p:nvSpPr>
          <p:cNvPr id="9" name="TextBox 8"/>
          <p:cNvSpPr txBox="1"/>
          <p:nvPr/>
        </p:nvSpPr>
        <p:spPr>
          <a:xfrm>
            <a:off x="9944725" y="2213523"/>
            <a:ext cx="1970283" cy="1477328"/>
          </a:xfrm>
          <a:prstGeom prst="rect">
            <a:avLst/>
          </a:prstGeom>
          <a:noFill/>
        </p:spPr>
        <p:txBody>
          <a:bodyPr wrap="square" rtlCol="0">
            <a:spAutoFit/>
          </a:bodyPr>
          <a:lstStyle/>
          <a:p>
            <a:pPr algn="ctr"/>
            <a:r>
              <a:rPr lang="en-US" dirty="0" smtClean="0"/>
              <a:t>Please choose two 1 Credit alternates and two .5 Credit Alternates.</a:t>
            </a:r>
            <a:endParaRPr lang="en-US" dirty="0"/>
          </a:p>
        </p:txBody>
      </p:sp>
      <p:sp>
        <p:nvSpPr>
          <p:cNvPr id="7" name="Down Arrow 6"/>
          <p:cNvSpPr/>
          <p:nvPr/>
        </p:nvSpPr>
        <p:spPr>
          <a:xfrm rot="7154493">
            <a:off x="9033739" y="695877"/>
            <a:ext cx="252814" cy="19398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01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102" y="479725"/>
            <a:ext cx="9183916" cy="1280890"/>
          </a:xfrm>
        </p:spPr>
        <p:txBody>
          <a:bodyPr/>
          <a:lstStyle/>
          <a:p>
            <a:r>
              <a:rPr lang="en-US" dirty="0" smtClean="0"/>
              <a:t>Please Raise Your Hand if you are stuck!</a:t>
            </a:r>
            <a:endParaRPr lang="en-US" dirty="0"/>
          </a:p>
        </p:txBody>
      </p:sp>
      <p:sp>
        <p:nvSpPr>
          <p:cNvPr id="3" name="Content Placeholder 2"/>
          <p:cNvSpPr>
            <a:spLocks noGrp="1"/>
          </p:cNvSpPr>
          <p:nvPr>
            <p:ph idx="1"/>
          </p:nvPr>
        </p:nvSpPr>
        <p:spPr>
          <a:xfrm>
            <a:off x="4118907" y="2236834"/>
            <a:ext cx="7745610" cy="3777622"/>
          </a:xfrm>
        </p:spPr>
        <p:txBody>
          <a:bodyPr>
            <a:normAutofit/>
          </a:bodyPr>
          <a:lstStyle/>
          <a:p>
            <a:r>
              <a:rPr lang="en-US" dirty="0" smtClean="0"/>
              <a:t>You cannot close this out unless you select the correct amount of credits for electives and alternates.</a:t>
            </a:r>
          </a:p>
          <a:p>
            <a:r>
              <a:rPr lang="en-US" dirty="0" smtClean="0"/>
              <a:t>Access will be closed by the end of February.</a:t>
            </a:r>
          </a:p>
          <a:p>
            <a:r>
              <a:rPr lang="en-US" dirty="0" smtClean="0"/>
              <a:t>Please follow up with your counselor if you think of any other questions. </a:t>
            </a:r>
          </a:p>
          <a:p>
            <a:r>
              <a:rPr lang="en-US" dirty="0" smtClean="0"/>
              <a:t>Finish strong this year so that you can continue next year being awesome!</a:t>
            </a:r>
            <a:endParaRPr lang="en-US" dirty="0"/>
          </a:p>
        </p:txBody>
      </p:sp>
      <p:sp>
        <p:nvSpPr>
          <p:cNvPr id="4" name="TextBox 3"/>
          <p:cNvSpPr txBox="1"/>
          <p:nvPr/>
        </p:nvSpPr>
        <p:spPr>
          <a:xfrm>
            <a:off x="1715329" y="2845806"/>
            <a:ext cx="2191407"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US" sz="2800" dirty="0" smtClean="0"/>
              <a:t>A Few Reminders:</a:t>
            </a:r>
            <a:endParaRPr lang="en-US" sz="2800" dirty="0"/>
          </a:p>
        </p:txBody>
      </p:sp>
      <p:sp>
        <p:nvSpPr>
          <p:cNvPr id="5" name="Left Brace 4"/>
          <p:cNvSpPr/>
          <p:nvPr/>
        </p:nvSpPr>
        <p:spPr>
          <a:xfrm>
            <a:off x="3936747" y="1905000"/>
            <a:ext cx="364320" cy="232833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6836727" y="6168344"/>
            <a:ext cx="442912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www.solancoguidance.weebly.com</a:t>
            </a:r>
            <a:endParaRPr lang="en-US" dirty="0"/>
          </a:p>
        </p:txBody>
      </p:sp>
      <p:sp>
        <p:nvSpPr>
          <p:cNvPr id="8" name="TextBox 7"/>
          <p:cNvSpPr txBox="1"/>
          <p:nvPr/>
        </p:nvSpPr>
        <p:spPr>
          <a:xfrm>
            <a:off x="3088640" y="6091400"/>
            <a:ext cx="3748087" cy="523220"/>
          </a:xfrm>
          <a:prstGeom prst="rect">
            <a:avLst/>
          </a:prstGeom>
          <a:noFill/>
        </p:spPr>
        <p:txBody>
          <a:bodyPr wrap="square" rtlCol="0">
            <a:spAutoFit/>
          </a:bodyPr>
          <a:lstStyle/>
          <a:p>
            <a:pPr algn="r"/>
            <a:r>
              <a:rPr lang="en-US" sz="1400" dirty="0" smtClean="0"/>
              <a:t>This PowerPoint and other information is available on our website:</a:t>
            </a:r>
            <a:endParaRPr lang="en-US" sz="1400" dirty="0"/>
          </a:p>
        </p:txBody>
      </p:sp>
    </p:spTree>
    <p:extLst>
      <p:ext uri="{BB962C8B-B14F-4D97-AF65-F5344CB8AC3E}">
        <p14:creationId xmlns:p14="http://schemas.microsoft.com/office/powerpoint/2010/main" val="314077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smtClean="0"/>
              <a:t>Resources/Materials Available </a:t>
            </a:r>
            <a:endParaRPr lang="en-US" dirty="0"/>
          </a:p>
        </p:txBody>
      </p:sp>
      <p:sp>
        <p:nvSpPr>
          <p:cNvPr id="14" name="Content Placeholder 2"/>
          <p:cNvSpPr>
            <a:spLocks noGrp="1"/>
          </p:cNvSpPr>
          <p:nvPr>
            <p:ph idx="1"/>
          </p:nvPr>
        </p:nvSpPr>
        <p:spPr/>
        <p:txBody>
          <a:bodyPr/>
          <a:lstStyle/>
          <a:p>
            <a:r>
              <a:rPr lang="en-US" dirty="0" smtClean="0"/>
              <a:t>School Counselor</a:t>
            </a:r>
          </a:p>
          <a:p>
            <a:r>
              <a:rPr lang="en-US" dirty="0" smtClean="0"/>
              <a:t>Teachers, by department and by course</a:t>
            </a:r>
          </a:p>
          <a:p>
            <a:r>
              <a:rPr lang="en-US" dirty="0" smtClean="0"/>
              <a:t>Educational Planning Guide </a:t>
            </a:r>
          </a:p>
          <a:p>
            <a:r>
              <a:rPr lang="en-US" dirty="0" smtClean="0"/>
              <a:t>4-Year Plans </a:t>
            </a:r>
          </a:p>
          <a:p>
            <a:r>
              <a:rPr lang="en-US" dirty="0" smtClean="0"/>
              <a:t>Smart Futures</a:t>
            </a:r>
          </a:p>
          <a:p>
            <a:r>
              <a:rPr lang="en-US" dirty="0" smtClean="0"/>
              <a:t>Guidance webpage- solancoguidance.weebly.com </a:t>
            </a:r>
            <a:endParaRPr lang="en-US" dirty="0"/>
          </a:p>
        </p:txBody>
      </p:sp>
    </p:spTree>
    <p:extLst>
      <p:ext uri="{BB962C8B-B14F-4D97-AF65-F5344CB8AC3E}">
        <p14:creationId xmlns:p14="http://schemas.microsoft.com/office/powerpoint/2010/main" val="326754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102" y="479725"/>
            <a:ext cx="9183916" cy="1280890"/>
          </a:xfrm>
        </p:spPr>
        <p:txBody>
          <a:bodyPr/>
          <a:lstStyle/>
          <a:p>
            <a:r>
              <a:rPr lang="en-US" dirty="0" smtClean="0"/>
              <a:t>Work on Completing:</a:t>
            </a:r>
            <a:endParaRPr lang="en-US" dirty="0"/>
          </a:p>
        </p:txBody>
      </p:sp>
      <p:sp>
        <p:nvSpPr>
          <p:cNvPr id="3" name="Content Placeholder 2"/>
          <p:cNvSpPr>
            <a:spLocks noGrp="1"/>
          </p:cNvSpPr>
          <p:nvPr>
            <p:ph idx="1"/>
          </p:nvPr>
        </p:nvSpPr>
        <p:spPr>
          <a:xfrm>
            <a:off x="4118907" y="2236834"/>
            <a:ext cx="7745610" cy="3777622"/>
          </a:xfrm>
        </p:spPr>
        <p:txBody>
          <a:bodyPr>
            <a:normAutofit/>
          </a:bodyPr>
          <a:lstStyle/>
          <a:p>
            <a:r>
              <a:rPr lang="en-US" dirty="0" smtClean="0"/>
              <a:t>You cannot close this out unless you select the correct amount of credits for electives and alternates.</a:t>
            </a:r>
          </a:p>
          <a:p>
            <a:r>
              <a:rPr lang="en-US" dirty="0" smtClean="0"/>
              <a:t>Access will be closed by the end of February.</a:t>
            </a:r>
          </a:p>
          <a:p>
            <a:r>
              <a:rPr lang="en-US" dirty="0" smtClean="0"/>
              <a:t>Please follow up with your counselor if you think of any other questions. </a:t>
            </a:r>
          </a:p>
          <a:p>
            <a:r>
              <a:rPr lang="en-US" dirty="0" smtClean="0"/>
              <a:t>Finish strong this year so that you can continue next year being awesome!</a:t>
            </a:r>
            <a:endParaRPr lang="en-US" dirty="0"/>
          </a:p>
        </p:txBody>
      </p:sp>
      <p:sp>
        <p:nvSpPr>
          <p:cNvPr id="4" name="TextBox 3"/>
          <p:cNvSpPr txBox="1"/>
          <p:nvPr/>
        </p:nvSpPr>
        <p:spPr>
          <a:xfrm>
            <a:off x="1188721" y="2845806"/>
            <a:ext cx="2212848"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US" sz="2800" dirty="0" smtClean="0"/>
              <a:t>Individually:</a:t>
            </a:r>
            <a:endParaRPr lang="en-US" sz="2800" dirty="0"/>
          </a:p>
        </p:txBody>
      </p:sp>
      <p:sp>
        <p:nvSpPr>
          <p:cNvPr id="5" name="Left Brace 4"/>
          <p:cNvSpPr/>
          <p:nvPr/>
        </p:nvSpPr>
        <p:spPr>
          <a:xfrm>
            <a:off x="3936747" y="1905000"/>
            <a:ext cx="364320" cy="232833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6836727" y="6168344"/>
            <a:ext cx="442912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www.solancoguidance.weebly.com</a:t>
            </a:r>
            <a:endParaRPr lang="en-US" dirty="0"/>
          </a:p>
        </p:txBody>
      </p:sp>
      <p:sp>
        <p:nvSpPr>
          <p:cNvPr id="8" name="TextBox 7"/>
          <p:cNvSpPr txBox="1"/>
          <p:nvPr/>
        </p:nvSpPr>
        <p:spPr>
          <a:xfrm>
            <a:off x="3088640" y="6091400"/>
            <a:ext cx="3748087" cy="523220"/>
          </a:xfrm>
          <a:prstGeom prst="rect">
            <a:avLst/>
          </a:prstGeom>
          <a:noFill/>
        </p:spPr>
        <p:txBody>
          <a:bodyPr wrap="square" rtlCol="0">
            <a:spAutoFit/>
          </a:bodyPr>
          <a:lstStyle/>
          <a:p>
            <a:pPr algn="r"/>
            <a:r>
              <a:rPr lang="en-US" sz="1400" dirty="0" smtClean="0"/>
              <a:t>This PowerPoint and other information is available on our website:</a:t>
            </a:r>
            <a:endParaRPr lang="en-US" sz="1400" dirty="0"/>
          </a:p>
        </p:txBody>
      </p:sp>
    </p:spTree>
    <p:extLst>
      <p:ext uri="{BB962C8B-B14F-4D97-AF65-F5344CB8AC3E}">
        <p14:creationId xmlns:p14="http://schemas.microsoft.com/office/powerpoint/2010/main" val="191095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Post-Survey	</a:t>
            </a:r>
            <a:endParaRPr lang="en-US" dirty="0"/>
          </a:p>
        </p:txBody>
      </p:sp>
      <p:sp>
        <p:nvSpPr>
          <p:cNvPr id="3" name="Content Placeholder 2"/>
          <p:cNvSpPr>
            <a:spLocks noGrp="1"/>
          </p:cNvSpPr>
          <p:nvPr>
            <p:ph idx="1"/>
          </p:nvPr>
        </p:nvSpPr>
        <p:spPr/>
        <p:txBody>
          <a:bodyPr/>
          <a:lstStyle/>
          <a:p>
            <a:r>
              <a:rPr lang="en-US" sz="2800" dirty="0" smtClean="0"/>
              <a:t>Please provide us with some feedback:</a:t>
            </a:r>
          </a:p>
          <a:p>
            <a:pPr lvl="1"/>
            <a:r>
              <a:rPr lang="en-US" sz="2800" dirty="0">
                <a:hlinkClick r:id="rId2"/>
              </a:rPr>
              <a:t>https://</a:t>
            </a:r>
            <a:r>
              <a:rPr lang="en-US" sz="2800" dirty="0" smtClean="0">
                <a:hlinkClick r:id="rId2"/>
              </a:rPr>
              <a:t>tinyurl.com/CourseSelectionPost</a:t>
            </a:r>
            <a:endParaRPr lang="en-US" sz="2800" dirty="0" smtClean="0"/>
          </a:p>
          <a:p>
            <a:pPr marL="457200" lvl="1" indent="0">
              <a:buNone/>
            </a:pPr>
            <a:endParaRPr lang="en-US" dirty="0"/>
          </a:p>
        </p:txBody>
      </p:sp>
    </p:spTree>
    <p:extLst>
      <p:ext uri="{BB962C8B-B14F-4D97-AF65-F5344CB8AC3E}">
        <p14:creationId xmlns:p14="http://schemas.microsoft.com/office/powerpoint/2010/main" val="281203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5143" y="416830"/>
            <a:ext cx="8911687" cy="1280890"/>
          </a:xfrm>
        </p:spPr>
        <p:txBody>
          <a:bodyPr/>
          <a:lstStyle/>
          <a:p>
            <a:r>
              <a:rPr lang="en-US" dirty="0" smtClean="0"/>
              <a:t>Side Note… Course Change Requests</a:t>
            </a:r>
            <a:endParaRPr lang="en-US" dirty="0"/>
          </a:p>
        </p:txBody>
      </p:sp>
      <p:sp>
        <p:nvSpPr>
          <p:cNvPr id="3" name="Content Placeholder 2"/>
          <p:cNvSpPr>
            <a:spLocks noGrp="1"/>
          </p:cNvSpPr>
          <p:nvPr>
            <p:ph idx="1"/>
          </p:nvPr>
        </p:nvSpPr>
        <p:spPr>
          <a:xfrm>
            <a:off x="1574483" y="2007601"/>
            <a:ext cx="9747249" cy="5072060"/>
          </a:xfrm>
        </p:spPr>
        <p:txBody>
          <a:bodyPr>
            <a:noAutofit/>
          </a:bodyPr>
          <a:lstStyle/>
          <a:p>
            <a:r>
              <a:rPr lang="en-US" sz="2400" dirty="0" smtClean="0"/>
              <a:t>Our goal is for you to have your schedule in your hand before summer break.</a:t>
            </a:r>
          </a:p>
          <a:p>
            <a:r>
              <a:rPr lang="en-US" sz="2400" dirty="0" smtClean="0"/>
              <a:t>You will have a window over the summer to make request changes to your counselor. </a:t>
            </a:r>
          </a:p>
          <a:p>
            <a:r>
              <a:rPr lang="en-US" sz="2400" dirty="0" smtClean="0"/>
              <a:t>Course change requests after this period will require parent approval, and will result in a DROP being recorded on the transcript.</a:t>
            </a:r>
          </a:p>
          <a:p>
            <a:pPr lvl="1"/>
            <a:r>
              <a:rPr lang="en-US" sz="2000" dirty="0" smtClean="0"/>
              <a:t>A recorded DROP will reflect very poorly on a transcript, GPA, and Rank. In many ways, it’s better to attempt a course and receive a D than it is to drop. </a:t>
            </a:r>
          </a:p>
          <a:p>
            <a:r>
              <a:rPr lang="en-US" sz="2200" dirty="0" smtClean="0"/>
              <a:t>Ideally, your teacher will have had a conversation with you especially if they recommended you for Advanced or AP Classes. If they recommend you for that, you will be scheduled for it. </a:t>
            </a:r>
            <a:endParaRPr lang="en-US" sz="2200" dirty="0"/>
          </a:p>
        </p:txBody>
      </p:sp>
    </p:spTree>
    <p:extLst>
      <p:ext uri="{BB962C8B-B14F-4D97-AF65-F5344CB8AC3E}">
        <p14:creationId xmlns:p14="http://schemas.microsoft.com/office/powerpoint/2010/main" val="304179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Activity- Fact or Fiction??</a:t>
            </a:r>
            <a:endParaRPr lang="en-US" dirty="0"/>
          </a:p>
        </p:txBody>
      </p:sp>
      <p:sp>
        <p:nvSpPr>
          <p:cNvPr id="3" name="Text Placeholder 2"/>
          <p:cNvSpPr>
            <a:spLocks noGrp="1"/>
          </p:cNvSpPr>
          <p:nvPr>
            <p:ph type="body" idx="1"/>
          </p:nvPr>
        </p:nvSpPr>
        <p:spPr>
          <a:xfrm>
            <a:off x="635727" y="1828456"/>
            <a:ext cx="5134137" cy="830695"/>
          </a:xfrm>
        </p:spPr>
        <p:txBody>
          <a:bodyPr/>
          <a:lstStyle/>
          <a:p>
            <a:r>
              <a:rPr lang="en-US" dirty="0" smtClean="0"/>
              <a:t>Fact or Fiction?</a:t>
            </a:r>
            <a:endParaRPr lang="en-US" dirty="0"/>
          </a:p>
        </p:txBody>
      </p:sp>
      <p:sp>
        <p:nvSpPr>
          <p:cNvPr id="4" name="Content Placeholder 3"/>
          <p:cNvSpPr>
            <a:spLocks noGrp="1"/>
          </p:cNvSpPr>
          <p:nvPr>
            <p:ph sz="half" idx="2"/>
          </p:nvPr>
        </p:nvSpPr>
        <p:spPr>
          <a:xfrm>
            <a:off x="635727" y="2743194"/>
            <a:ext cx="10868296" cy="3814360"/>
          </a:xfrm>
        </p:spPr>
        <p:txBody>
          <a:bodyPr/>
          <a:lstStyle/>
          <a:p>
            <a:pPr marL="0" indent="0">
              <a:buNone/>
            </a:pPr>
            <a:r>
              <a:rPr lang="en-US" dirty="0" smtClean="0"/>
              <a:t>1. Going to college is a good future plan.</a:t>
            </a:r>
          </a:p>
          <a:p>
            <a:pPr marL="0" indent="0">
              <a:buNone/>
            </a:pPr>
            <a:r>
              <a:rPr lang="en-US" dirty="0" smtClean="0"/>
              <a:t>2. Career Planning starts in 11</a:t>
            </a:r>
            <a:r>
              <a:rPr lang="en-US" baseline="30000" dirty="0" smtClean="0"/>
              <a:t>th</a:t>
            </a:r>
            <a:r>
              <a:rPr lang="en-US" dirty="0" smtClean="0"/>
              <a:t> grade.</a:t>
            </a:r>
          </a:p>
          <a:p>
            <a:pPr marL="0" indent="0">
              <a:buNone/>
            </a:pPr>
            <a:r>
              <a:rPr lang="en-US" dirty="0" smtClean="0"/>
              <a:t>3. CTC is a place for students who do not want to go to college. </a:t>
            </a:r>
          </a:p>
          <a:p>
            <a:pPr marL="0" indent="0">
              <a:buNone/>
            </a:pPr>
            <a:r>
              <a:rPr lang="en-US" dirty="0" smtClean="0"/>
              <a:t>4. There are two options senior year- CTC or classes here.</a:t>
            </a:r>
          </a:p>
          <a:p>
            <a:pPr marL="0" indent="0">
              <a:buNone/>
            </a:pPr>
            <a:r>
              <a:rPr lang="en-US" dirty="0"/>
              <a:t>5</a:t>
            </a:r>
            <a:r>
              <a:rPr lang="en-US" dirty="0" smtClean="0"/>
              <a:t>. People who go to college make more money than those who do not. </a:t>
            </a:r>
          </a:p>
          <a:p>
            <a:pPr marL="0" indent="0">
              <a:buNone/>
            </a:pPr>
            <a:r>
              <a:rPr lang="en-US" dirty="0"/>
              <a:t>6</a:t>
            </a:r>
            <a:r>
              <a:rPr lang="en-US" dirty="0" smtClean="0"/>
              <a:t>. Asking my teachers for course suggestions can be helpful. </a:t>
            </a:r>
          </a:p>
          <a:p>
            <a:pPr marL="0" indent="0">
              <a:buNone/>
            </a:pPr>
            <a:endParaRPr lang="en-US" dirty="0" smtClean="0"/>
          </a:p>
          <a:p>
            <a:endParaRPr lang="en-US" dirty="0"/>
          </a:p>
        </p:txBody>
      </p:sp>
    </p:spTree>
    <p:extLst>
      <p:ext uri="{BB962C8B-B14F-4D97-AF65-F5344CB8AC3E}">
        <p14:creationId xmlns:p14="http://schemas.microsoft.com/office/powerpoint/2010/main" val="88830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Career Plans so far?</a:t>
            </a:r>
            <a:endParaRPr lang="en-US" dirty="0"/>
          </a:p>
        </p:txBody>
      </p:sp>
      <p:sp>
        <p:nvSpPr>
          <p:cNvPr id="3" name="Content Placeholder 2"/>
          <p:cNvSpPr>
            <a:spLocks noGrp="1"/>
          </p:cNvSpPr>
          <p:nvPr>
            <p:ph idx="1"/>
          </p:nvPr>
        </p:nvSpPr>
        <p:spPr>
          <a:xfrm>
            <a:off x="238714" y="2039397"/>
            <a:ext cx="11852702" cy="3126963"/>
          </a:xfrm>
        </p:spPr>
        <p:txBody>
          <a:bodyPr>
            <a:normAutofit fontScale="92500" lnSpcReduction="20000"/>
          </a:bodyPr>
          <a:lstStyle/>
          <a:p>
            <a:r>
              <a:rPr lang="en-US" dirty="0" smtClean="0"/>
              <a:t>Show me on your hands how certain you are about your career choice and future planning right now. </a:t>
            </a:r>
          </a:p>
          <a:p>
            <a:pPr marL="457200" lvl="1" indent="0">
              <a:buNone/>
            </a:pPr>
            <a:r>
              <a:rPr lang="en-US" i="1" dirty="0" smtClean="0"/>
              <a:t>0- I have no stinking clue.</a:t>
            </a:r>
          </a:p>
          <a:p>
            <a:pPr marL="457200" lvl="1" indent="0">
              <a:buNone/>
            </a:pPr>
            <a:r>
              <a:rPr lang="en-US" i="1" dirty="0" smtClean="0"/>
              <a:t>1- I have a tiny idea what I want to do. </a:t>
            </a:r>
          </a:p>
          <a:p>
            <a:pPr marL="457200" lvl="1" indent="0">
              <a:buNone/>
            </a:pPr>
            <a:r>
              <a:rPr lang="en-US" i="1" dirty="0" smtClean="0"/>
              <a:t>2- I have more than one idea. </a:t>
            </a:r>
          </a:p>
          <a:p>
            <a:pPr marL="457200" lvl="1" indent="0">
              <a:buNone/>
            </a:pPr>
            <a:r>
              <a:rPr lang="en-US" i="1" dirty="0" smtClean="0"/>
              <a:t>3- I am pretty sure of the career I want to do but not sure how to get there. </a:t>
            </a:r>
          </a:p>
          <a:p>
            <a:pPr marL="457200" lvl="1" indent="0">
              <a:buNone/>
            </a:pPr>
            <a:r>
              <a:rPr lang="en-US" i="1" dirty="0" smtClean="0"/>
              <a:t>4- I am almost positive of my career and how to get there. </a:t>
            </a:r>
          </a:p>
          <a:p>
            <a:pPr marL="457200" lvl="1" indent="0">
              <a:buNone/>
            </a:pPr>
            <a:r>
              <a:rPr lang="en-US" i="1" dirty="0" smtClean="0"/>
              <a:t>5- I am 100 percent sure of what I want to do and how to get there. </a:t>
            </a:r>
          </a:p>
          <a:p>
            <a:pPr marL="457200" lvl="1" indent="0">
              <a:buNone/>
            </a:pPr>
            <a:endParaRPr lang="en-US" i="1" dirty="0"/>
          </a:p>
          <a:p>
            <a:r>
              <a:rPr lang="en-US" dirty="0" smtClean="0"/>
              <a:t>Later on, I will ask that you update your Career Plan in Smart Futures as it stands now. This allows anyone working with you to know what you are planning. </a:t>
            </a:r>
            <a:endParaRPr lang="en-US" dirty="0"/>
          </a:p>
        </p:txBody>
      </p:sp>
      <p:pic>
        <p:nvPicPr>
          <p:cNvPr id="4" name="Picture 3"/>
          <p:cNvPicPr>
            <a:picLocks noChangeAspect="1"/>
          </p:cNvPicPr>
          <p:nvPr/>
        </p:nvPicPr>
        <p:blipFill>
          <a:blip r:embed="rId2"/>
          <a:stretch>
            <a:fillRect/>
          </a:stretch>
        </p:blipFill>
        <p:spPr>
          <a:xfrm>
            <a:off x="8339328" y="4690764"/>
            <a:ext cx="3752088" cy="2167236"/>
          </a:xfrm>
          <a:prstGeom prst="rect">
            <a:avLst/>
          </a:prstGeom>
        </p:spPr>
      </p:pic>
      <p:cxnSp>
        <p:nvCxnSpPr>
          <p:cNvPr id="6" name="Straight Arrow Connector 5"/>
          <p:cNvCxnSpPr/>
          <p:nvPr/>
        </p:nvCxnSpPr>
        <p:spPr>
          <a:xfrm>
            <a:off x="5788152" y="4855464"/>
            <a:ext cx="2487168" cy="274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194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of Educational Planning</a:t>
            </a:r>
            <a:endParaRPr lang="en-US" dirty="0"/>
          </a:p>
        </p:txBody>
      </p:sp>
      <p:graphicFrame>
        <p:nvGraphicFramePr>
          <p:cNvPr id="8" name="Content Placeholder 2" descr="Trapezoi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2006807106"/>
              </p:ext>
            </p:extLst>
          </p:nvPr>
        </p:nvGraphicFramePr>
        <p:xfrm>
          <a:off x="1279525" y="2190750"/>
          <a:ext cx="9629775" cy="39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30926" y="6176963"/>
            <a:ext cx="11460480" cy="646331"/>
          </a:xfrm>
          <a:prstGeom prst="rect">
            <a:avLst/>
          </a:prstGeom>
          <a:noFill/>
        </p:spPr>
        <p:txBody>
          <a:bodyPr wrap="square" rtlCol="0">
            <a:spAutoFit/>
          </a:bodyPr>
          <a:lstStyle/>
          <a:p>
            <a:r>
              <a:rPr lang="en-US" dirty="0" smtClean="0"/>
              <a:t>Educational Planning Guide on the </a:t>
            </a:r>
            <a:r>
              <a:rPr lang="en-US" dirty="0"/>
              <a:t>Guidance website: </a:t>
            </a:r>
            <a:r>
              <a:rPr lang="en-US" dirty="0">
                <a:hlinkClick r:id="rId7"/>
              </a:rPr>
              <a:t>https://</a:t>
            </a:r>
            <a:r>
              <a:rPr lang="en-US" dirty="0" smtClean="0">
                <a:hlinkClick r:id="rId7"/>
              </a:rPr>
              <a:t>solancoguidance.weebly.com/important-links.html</a:t>
            </a:r>
            <a:endParaRPr lang="en-US" dirty="0" smtClean="0"/>
          </a:p>
          <a:p>
            <a:endParaRPr lang="en-US" dirty="0"/>
          </a:p>
        </p:txBody>
      </p:sp>
    </p:spTree>
    <p:extLst>
      <p:ext uri="{BB962C8B-B14F-4D97-AF65-F5344CB8AC3E}">
        <p14:creationId xmlns:p14="http://schemas.microsoft.com/office/powerpoint/2010/main" val="224969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Graduation Requirements</a:t>
            </a:r>
            <a:endParaRPr lang="en-US" dirty="0"/>
          </a:p>
        </p:txBody>
      </p:sp>
      <p:sp>
        <p:nvSpPr>
          <p:cNvPr id="3" name="Content Placeholder 2"/>
          <p:cNvSpPr>
            <a:spLocks noGrp="1"/>
          </p:cNvSpPr>
          <p:nvPr>
            <p:ph idx="1"/>
          </p:nvPr>
        </p:nvSpPr>
        <p:spPr>
          <a:xfrm>
            <a:off x="2592925" y="1905000"/>
            <a:ext cx="2755299" cy="4204138"/>
          </a:xfrm>
        </p:spPr>
        <p:txBody>
          <a:bodyPr>
            <a:noAutofit/>
          </a:bodyPr>
          <a:lstStyle/>
          <a:p>
            <a:r>
              <a:rPr lang="en-US" sz="2400" dirty="0" smtClean="0"/>
              <a:t>4 English</a:t>
            </a:r>
          </a:p>
          <a:p>
            <a:r>
              <a:rPr lang="en-US" sz="2400" dirty="0" smtClean="0"/>
              <a:t>3 Math</a:t>
            </a:r>
          </a:p>
          <a:p>
            <a:r>
              <a:rPr lang="en-US" sz="2400" dirty="0" smtClean="0"/>
              <a:t>3 Science</a:t>
            </a:r>
          </a:p>
          <a:p>
            <a:r>
              <a:rPr lang="en-US" sz="2400" dirty="0" smtClean="0"/>
              <a:t>3 History</a:t>
            </a:r>
          </a:p>
          <a:p>
            <a:r>
              <a:rPr lang="en-US" sz="2400" dirty="0" smtClean="0"/>
              <a:t>1 Extra Core</a:t>
            </a:r>
          </a:p>
          <a:p>
            <a:r>
              <a:rPr lang="en-US" sz="2400" dirty="0" smtClean="0"/>
              <a:t>1.5 PE Credits</a:t>
            </a:r>
          </a:p>
          <a:p>
            <a:r>
              <a:rPr lang="en-US" sz="2400" dirty="0" smtClean="0"/>
              <a:t>.5 Health</a:t>
            </a:r>
            <a:endParaRPr lang="en-US" sz="2400" dirty="0"/>
          </a:p>
          <a:p>
            <a:r>
              <a:rPr lang="en-US" sz="2400" dirty="0" smtClean="0"/>
              <a:t>10 Electives</a:t>
            </a:r>
            <a:endParaRPr lang="en-US" sz="2400" dirty="0"/>
          </a:p>
        </p:txBody>
      </p:sp>
      <p:sp>
        <p:nvSpPr>
          <p:cNvPr id="4" name="Right Brace 3"/>
          <p:cNvSpPr/>
          <p:nvPr/>
        </p:nvSpPr>
        <p:spPr>
          <a:xfrm>
            <a:off x="4319752" y="1905000"/>
            <a:ext cx="1702676" cy="40543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288334" y="3361160"/>
            <a:ext cx="2193514" cy="1200329"/>
          </a:xfrm>
          <a:prstGeom prst="rect">
            <a:avLst/>
          </a:prstGeom>
          <a:noFill/>
          <a:ln>
            <a:solidFill>
              <a:schemeClr val="accent1">
                <a:lumMod val="75000"/>
              </a:schemeClr>
            </a:solidFill>
          </a:ln>
        </p:spPr>
        <p:txBody>
          <a:bodyPr wrap="square" rtlCol="0">
            <a:spAutoFit/>
          </a:bodyPr>
          <a:lstStyle/>
          <a:p>
            <a:pPr algn="ctr"/>
            <a:r>
              <a:rPr lang="en-US" sz="3600" dirty="0" smtClean="0"/>
              <a:t>26 Total Credits</a:t>
            </a:r>
            <a:endParaRPr lang="en-US" sz="3600" dirty="0"/>
          </a:p>
        </p:txBody>
      </p:sp>
      <p:sp>
        <p:nvSpPr>
          <p:cNvPr id="7" name="Cloud Callout 6"/>
          <p:cNvSpPr/>
          <p:nvPr/>
        </p:nvSpPr>
        <p:spPr>
          <a:xfrm>
            <a:off x="6694051" y="1405467"/>
            <a:ext cx="3838482" cy="2082175"/>
          </a:xfrm>
          <a:prstGeom prst="cloudCallout">
            <a:avLst>
              <a:gd name="adj1" fmla="val 22805"/>
              <a:gd name="adj2" fmla="val 658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If you fail core classes, or more than 2 credits, you will definitely need to recover credits to graduate on time.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856" y="3886989"/>
            <a:ext cx="1887277" cy="1887277"/>
          </a:xfrm>
          <a:prstGeom prst="rect">
            <a:avLst/>
          </a:prstGeom>
        </p:spPr>
      </p:pic>
    </p:spTree>
    <p:extLst>
      <p:ext uri="{BB962C8B-B14F-4D97-AF65-F5344CB8AC3E}">
        <p14:creationId xmlns:p14="http://schemas.microsoft.com/office/powerpoint/2010/main" val="59307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Level</a:t>
            </a:r>
            <a:endParaRPr lang="en-US" dirty="0"/>
          </a:p>
        </p:txBody>
      </p:sp>
      <p:sp>
        <p:nvSpPr>
          <p:cNvPr id="3" name="Content Placeholder 2"/>
          <p:cNvSpPr>
            <a:spLocks noGrp="1"/>
          </p:cNvSpPr>
          <p:nvPr>
            <p:ph idx="1"/>
          </p:nvPr>
        </p:nvSpPr>
        <p:spPr/>
        <p:txBody>
          <a:bodyPr>
            <a:normAutofit/>
          </a:bodyPr>
          <a:lstStyle/>
          <a:p>
            <a:r>
              <a:rPr lang="en-US" sz="2400" dirty="0" smtClean="0"/>
              <a:t>Grade level is determined by the amount of credits a student starts the year with according to the following chart:</a:t>
            </a:r>
          </a:p>
          <a:p>
            <a:pPr lvl="1"/>
            <a:r>
              <a:rPr lang="en-US" sz="2000" dirty="0" smtClean="0"/>
              <a:t>Grade 10: 5 Credits</a:t>
            </a:r>
          </a:p>
          <a:p>
            <a:pPr lvl="1"/>
            <a:r>
              <a:rPr lang="en-US" sz="2000" dirty="0" smtClean="0"/>
              <a:t>Grade 11: 12 Credits</a:t>
            </a:r>
          </a:p>
          <a:p>
            <a:pPr lvl="1"/>
            <a:r>
              <a:rPr lang="en-US" sz="2000" dirty="0" smtClean="0"/>
              <a:t>Grade 12: 19+ Credits</a:t>
            </a:r>
            <a:endParaRPr lang="en-US" sz="2000" dirty="0"/>
          </a:p>
        </p:txBody>
      </p:sp>
      <p:sp>
        <p:nvSpPr>
          <p:cNvPr id="4" name="Rounded Rectangle 3"/>
          <p:cNvSpPr/>
          <p:nvPr/>
        </p:nvSpPr>
        <p:spPr>
          <a:xfrm>
            <a:off x="3223774" y="5123794"/>
            <a:ext cx="7646276" cy="1150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Students are scheduled for 7 Credits each year usually including 1 English, 1 Math, 1 Science, 1 History, and a combination of PE and Elective Credits.</a:t>
            </a:r>
            <a:endParaRPr lang="en-US" dirty="0"/>
          </a:p>
        </p:txBody>
      </p:sp>
    </p:spTree>
    <p:extLst>
      <p:ext uri="{BB962C8B-B14F-4D97-AF65-F5344CB8AC3E}">
        <p14:creationId xmlns:p14="http://schemas.microsoft.com/office/powerpoint/2010/main" val="23064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Courses Available to Sophomores</a:t>
            </a:r>
            <a:endParaRPr lang="en-US" dirty="0"/>
          </a:p>
        </p:txBody>
      </p:sp>
      <p:sp>
        <p:nvSpPr>
          <p:cNvPr id="3" name="TextBox 2"/>
          <p:cNvSpPr txBox="1"/>
          <p:nvPr/>
        </p:nvSpPr>
        <p:spPr>
          <a:xfrm>
            <a:off x="200297" y="2081349"/>
            <a:ext cx="11538857" cy="4616648"/>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t>English: </a:t>
            </a:r>
            <a:r>
              <a:rPr lang="en-US" sz="2800" dirty="0" err="1" smtClean="0"/>
              <a:t>Adv</a:t>
            </a:r>
            <a:r>
              <a:rPr lang="en-US" sz="2800" dirty="0" smtClean="0"/>
              <a:t> World Lit, World Lit</a:t>
            </a:r>
          </a:p>
          <a:p>
            <a:pPr marL="285750" indent="-285750">
              <a:buFont typeface="Arial" panose="020B0604020202020204" pitchFamily="34" charset="0"/>
              <a:buChar char="•"/>
            </a:pPr>
            <a:r>
              <a:rPr lang="en-US" sz="2800" b="1" dirty="0" smtClean="0"/>
              <a:t>Social Studies: </a:t>
            </a:r>
            <a:r>
              <a:rPr lang="en-US" sz="2800" dirty="0" smtClean="0"/>
              <a:t>Western Civilization, AP European History</a:t>
            </a:r>
          </a:p>
          <a:p>
            <a:pPr marL="285750" indent="-285750">
              <a:buFont typeface="Arial" panose="020B0604020202020204" pitchFamily="34" charset="0"/>
              <a:buChar char="•"/>
            </a:pPr>
            <a:r>
              <a:rPr lang="en-US" sz="2800" b="1" dirty="0" smtClean="0"/>
              <a:t>Math: </a:t>
            </a:r>
            <a:r>
              <a:rPr lang="en-US" sz="2800" dirty="0" smtClean="0"/>
              <a:t>Algebra II, </a:t>
            </a:r>
            <a:r>
              <a:rPr lang="en-US" sz="2800" dirty="0" err="1" smtClean="0"/>
              <a:t>Adv</a:t>
            </a:r>
            <a:r>
              <a:rPr lang="en-US" sz="2800" dirty="0" smtClean="0"/>
              <a:t> Geometry, Geometry, Integrated Algebra II, AP Statistics, AP Computer Science</a:t>
            </a:r>
          </a:p>
          <a:p>
            <a:pPr marL="285750" indent="-285750">
              <a:buFont typeface="Arial" panose="020B0604020202020204" pitchFamily="34" charset="0"/>
              <a:buChar char="•"/>
            </a:pPr>
            <a:r>
              <a:rPr lang="en-US" sz="2800" b="1" dirty="0" smtClean="0"/>
              <a:t>Science: </a:t>
            </a:r>
            <a:r>
              <a:rPr lang="en-US" sz="2800" dirty="0" smtClean="0"/>
              <a:t>Biology, </a:t>
            </a:r>
            <a:r>
              <a:rPr lang="en-US" sz="2800" dirty="0" err="1" smtClean="0"/>
              <a:t>Adv</a:t>
            </a:r>
            <a:r>
              <a:rPr lang="en-US" sz="2800" dirty="0" smtClean="0"/>
              <a:t> Chemistry</a:t>
            </a:r>
          </a:p>
          <a:p>
            <a:pPr marL="285750" indent="-285750">
              <a:buFont typeface="Arial" panose="020B0604020202020204" pitchFamily="34" charset="0"/>
              <a:buChar char="•"/>
            </a:pPr>
            <a:r>
              <a:rPr lang="en-US" sz="2800" b="1" dirty="0" smtClean="0"/>
              <a:t>Fitness:</a:t>
            </a:r>
            <a:r>
              <a:rPr lang="en-US" sz="2800" dirty="0" smtClean="0"/>
              <a:t> Fitness Elective Choices:</a:t>
            </a:r>
          </a:p>
          <a:p>
            <a:pPr marL="742950" lvl="1" indent="-285750">
              <a:buFont typeface="Arial" panose="020B0604020202020204" pitchFamily="34" charset="0"/>
              <a:buChar char="•"/>
            </a:pPr>
            <a:r>
              <a:rPr lang="en-US" sz="2000" dirty="0" smtClean="0"/>
              <a:t>Exercise and Fitness for Life</a:t>
            </a:r>
          </a:p>
          <a:p>
            <a:pPr marL="742950" lvl="1" indent="-285750">
              <a:buFont typeface="Arial" panose="020B0604020202020204" pitchFamily="34" charset="0"/>
              <a:buChar char="•"/>
            </a:pPr>
            <a:r>
              <a:rPr lang="en-US" sz="2000" dirty="0" smtClean="0"/>
              <a:t>Fitness Activities I and II</a:t>
            </a:r>
          </a:p>
          <a:p>
            <a:pPr marL="742950" lvl="1" indent="-285750">
              <a:buFont typeface="Arial" panose="020B0604020202020204" pitchFamily="34" charset="0"/>
              <a:buChar char="•"/>
            </a:pPr>
            <a:r>
              <a:rPr lang="en-US" sz="2000" dirty="0" smtClean="0"/>
              <a:t>Strength and Conditioning</a:t>
            </a:r>
          </a:p>
          <a:p>
            <a:pPr marL="742950" lvl="1" indent="-285750">
              <a:buFont typeface="Arial" panose="020B0604020202020204" pitchFamily="34" charset="0"/>
              <a:buChar char="•"/>
            </a:pPr>
            <a:r>
              <a:rPr lang="en-US" sz="2000" dirty="0" smtClean="0"/>
              <a:t>Performance Training </a:t>
            </a:r>
          </a:p>
          <a:p>
            <a:pPr marL="285750" indent="-285750">
              <a:buFont typeface="Arial" panose="020B0604020202020204" pitchFamily="34" charset="0"/>
              <a:buChar char="•"/>
            </a:pPr>
            <a:r>
              <a:rPr lang="en-US" sz="2800" b="1" dirty="0" smtClean="0"/>
              <a:t>Electives by Departments </a:t>
            </a:r>
            <a:r>
              <a:rPr lang="en-US" sz="2800" dirty="0" smtClean="0"/>
              <a:t>(review with Course Selection Sheet)</a:t>
            </a:r>
          </a:p>
          <a:p>
            <a:endParaRPr lang="en-US" dirty="0"/>
          </a:p>
        </p:txBody>
      </p:sp>
    </p:spTree>
    <p:extLst>
      <p:ext uri="{BB962C8B-B14F-4D97-AF65-F5344CB8AC3E}">
        <p14:creationId xmlns:p14="http://schemas.microsoft.com/office/powerpoint/2010/main" val="285430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17204</TotalTime>
  <Words>1707</Words>
  <Application>Microsoft Office PowerPoint</Application>
  <PresentationFormat>Widescreen</PresentationFormat>
  <Paragraphs>174</Paragraphs>
  <Slides>32</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Educational subjects 16x9</vt:lpstr>
      <vt:lpstr>Rising Sophomores- Course Selection and  Future Planning </vt:lpstr>
      <vt:lpstr>Objectives for Today</vt:lpstr>
      <vt:lpstr>Resources/Materials Available </vt:lpstr>
      <vt:lpstr>Opening Activity- Fact or Fiction??</vt:lpstr>
      <vt:lpstr>What are your Career Plans so far?</vt:lpstr>
      <vt:lpstr>The Purpose of Educational Planning</vt:lpstr>
      <vt:lpstr>Graduation Requirements</vt:lpstr>
      <vt:lpstr>Grade Level</vt:lpstr>
      <vt:lpstr>Courses Available to Sophomores</vt:lpstr>
      <vt:lpstr>PowerPoint Presentation</vt:lpstr>
      <vt:lpstr>Course Selection</vt:lpstr>
      <vt:lpstr>Some things to remember when making selections…</vt:lpstr>
      <vt:lpstr>4-Year Plan </vt:lpstr>
      <vt:lpstr>PowerPoint Presentation</vt:lpstr>
      <vt:lpstr>For the Remainder of Today:</vt:lpstr>
      <vt:lpstr>Good Morning</vt:lpstr>
      <vt:lpstr>Rising Sophomores- Course Selection and  Future Planning </vt:lpstr>
      <vt:lpstr>Today’s Objectives</vt:lpstr>
      <vt:lpstr>What questions do you have?</vt:lpstr>
      <vt:lpstr>4-Year Plan </vt:lpstr>
      <vt:lpstr>Courses Available to Sophomores</vt:lpstr>
      <vt:lpstr>PowerPoint Presentation</vt:lpstr>
      <vt:lpstr>Step 1</vt:lpstr>
      <vt:lpstr>Step 2: Find the Button for Class Registration</vt:lpstr>
      <vt:lpstr>PowerPoint Presentation</vt:lpstr>
      <vt:lpstr>Step 3 – Review and Select Core Courses</vt:lpstr>
      <vt:lpstr>Step 4 – Choose your Top Elective Choices</vt:lpstr>
      <vt:lpstr>Step 5 – Choose Your Alternates.</vt:lpstr>
      <vt:lpstr>Please Raise Your Hand if you are stuck!</vt:lpstr>
      <vt:lpstr>Work on Completing:</vt:lpstr>
      <vt:lpstr>Post-Survey </vt:lpstr>
      <vt:lpstr>Side Note… Course Change Requests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Rising Sophomores Course Selection Presentation</dc:title>
  <dc:creator>Capoferri, Lindsay</dc:creator>
  <cp:lastModifiedBy>Capoferri, Lindsay</cp:lastModifiedBy>
  <cp:revision>28</cp:revision>
  <dcterms:created xsi:type="dcterms:W3CDTF">2019-01-28T17:42:27Z</dcterms:created>
  <dcterms:modified xsi:type="dcterms:W3CDTF">2020-02-04T03:46:19Z</dcterms:modified>
</cp:coreProperties>
</file>