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25" r:id="rId2"/>
  </p:sldMasterIdLst>
  <p:notesMasterIdLst>
    <p:notesMasterId r:id="rId33"/>
  </p:notesMasterIdLst>
  <p:handoutMasterIdLst>
    <p:handoutMasterId r:id="rId34"/>
  </p:handoutMasterIdLst>
  <p:sldIdLst>
    <p:sldId id="530" r:id="rId3"/>
    <p:sldId id="531" r:id="rId4"/>
    <p:sldId id="480" r:id="rId5"/>
    <p:sldId id="522" r:id="rId6"/>
    <p:sldId id="566" r:id="rId7"/>
    <p:sldId id="505" r:id="rId8"/>
    <p:sldId id="512" r:id="rId9"/>
    <p:sldId id="519" r:id="rId10"/>
    <p:sldId id="527" r:id="rId11"/>
    <p:sldId id="528" r:id="rId12"/>
    <p:sldId id="469" r:id="rId13"/>
    <p:sldId id="474" r:id="rId14"/>
    <p:sldId id="471" r:id="rId15"/>
    <p:sldId id="551" r:id="rId16"/>
    <p:sldId id="557" r:id="rId17"/>
    <p:sldId id="553" r:id="rId18"/>
    <p:sldId id="556" r:id="rId19"/>
    <p:sldId id="560" r:id="rId20"/>
    <p:sldId id="555" r:id="rId21"/>
    <p:sldId id="554" r:id="rId22"/>
    <p:sldId id="550" r:id="rId23"/>
    <p:sldId id="546" r:id="rId24"/>
    <p:sldId id="547" r:id="rId25"/>
    <p:sldId id="548" r:id="rId26"/>
    <p:sldId id="549" r:id="rId27"/>
    <p:sldId id="561" r:id="rId28"/>
    <p:sldId id="545" r:id="rId29"/>
    <p:sldId id="559" r:id="rId30"/>
    <p:sldId id="544" r:id="rId31"/>
    <p:sldId id="543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7">
          <p15:clr>
            <a:srgbClr val="A4A3A4"/>
          </p15:clr>
        </p15:guide>
        <p15:guide id="2" orient="horz" pos="1033">
          <p15:clr>
            <a:srgbClr val="A4A3A4"/>
          </p15:clr>
        </p15:guide>
        <p15:guide id="3" orient="horz" pos="2307">
          <p15:clr>
            <a:srgbClr val="A4A3A4"/>
          </p15:clr>
        </p15:guide>
        <p15:guide id="4" orient="horz" pos="574">
          <p15:clr>
            <a:srgbClr val="A4A3A4"/>
          </p15:clr>
        </p15:guide>
        <p15:guide id="5" orient="horz" pos="393">
          <p15:clr>
            <a:srgbClr val="A4A3A4"/>
          </p15:clr>
        </p15:guide>
        <p15:guide id="6" orient="horz" pos="3804">
          <p15:clr>
            <a:srgbClr val="A4A3A4"/>
          </p15:clr>
        </p15:guide>
        <p15:guide id="7" orient="horz" pos="3499">
          <p15:clr>
            <a:srgbClr val="A4A3A4"/>
          </p15:clr>
        </p15:guide>
        <p15:guide id="8" orient="horz" pos="3638">
          <p15:clr>
            <a:srgbClr val="A4A3A4"/>
          </p15:clr>
        </p15:guide>
        <p15:guide id="9" pos="5459">
          <p15:clr>
            <a:srgbClr val="A4A3A4"/>
          </p15:clr>
        </p15:guide>
        <p15:guide id="10" pos="661">
          <p15:clr>
            <a:srgbClr val="A4A3A4"/>
          </p15:clr>
        </p15:guide>
        <p15:guide id="11" pos="376">
          <p15:clr>
            <a:srgbClr val="A4A3A4"/>
          </p15:clr>
        </p15:guide>
        <p15:guide id="12" pos="1540">
          <p15:clr>
            <a:srgbClr val="A4A3A4"/>
          </p15:clr>
        </p15:guide>
        <p15:guide id="13" pos="5183">
          <p15:clr>
            <a:srgbClr val="A4A3A4"/>
          </p15:clr>
        </p15:guide>
        <p15:guide id="14" pos="3180">
          <p15:clr>
            <a:srgbClr val="A4A3A4"/>
          </p15:clr>
        </p15:guide>
        <p15:guide id="15" pos="1013">
          <p15:clr>
            <a:srgbClr val="A4A3A4"/>
          </p15:clr>
        </p15:guide>
        <p15:guide id="16" pos="3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" initials="a" lastIdx="9" clrIdx="0"/>
  <p:cmAuthor id="1" name="Martha Morris" initials="MM" lastIdx="11" clrIdx="1"/>
  <p:cmAuthor id="2" name="bzellen" initials="bz" lastIdx="7" clrIdx="2"/>
  <p:cmAuthor id="3" name="Jaclyn Bergeron" initials="JB" lastIdx="1" clrIdx="3"/>
  <p:cmAuthor id="4" name="Timothy Burke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529B"/>
    <a:srgbClr val="F7931D"/>
    <a:srgbClr val="D5CCB3"/>
    <a:srgbClr val="595959"/>
    <a:srgbClr val="E6E1D2"/>
    <a:srgbClr val="5B6458"/>
    <a:srgbClr val="00134E"/>
    <a:srgbClr val="79DCFF"/>
    <a:srgbClr val="BD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384" autoAdjust="0"/>
  </p:normalViewPr>
  <p:slideViewPr>
    <p:cSldViewPr snapToGrid="0">
      <p:cViewPr varScale="1">
        <p:scale>
          <a:sx n="88" d="100"/>
          <a:sy n="88" d="100"/>
        </p:scale>
        <p:origin x="1195" y="62"/>
      </p:cViewPr>
      <p:guideLst>
        <p:guide orient="horz" pos="4207"/>
        <p:guide orient="horz" pos="1033"/>
        <p:guide orient="horz" pos="2307"/>
        <p:guide orient="horz" pos="574"/>
        <p:guide orient="horz" pos="393"/>
        <p:guide orient="horz" pos="3804"/>
        <p:guide orient="horz" pos="3499"/>
        <p:guide orient="horz" pos="3638"/>
        <p:guide pos="5459"/>
        <p:guide pos="661"/>
        <p:guide pos="376"/>
        <p:guide pos="1540"/>
        <p:guide pos="5183"/>
        <p:guide pos="3180"/>
        <p:guide pos="1013"/>
        <p:guide pos="3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DDCA9AC-8B3E-EB47-983E-31E1F310EEFA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713B4FF-8E6A-564E-8075-9260C531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1366D95-0B9E-7E40-9A00-CA9A0488889D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A3CF1E9C-24E6-9647-8D43-96403AF0B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5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79388" indent="-1793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338138" indent="-1587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517525" indent="-1793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695325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228234" indent="-228234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1110037_05_18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49"/>
            <a:ext cx="9144000" cy="5260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571956"/>
            <a:ext cx="9144000" cy="1809669"/>
          </a:xfrm>
          <a:prstGeom prst="rect">
            <a:avLst/>
          </a:prstGeom>
          <a:solidFill>
            <a:srgbClr val="00529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960786"/>
            <a:ext cx="8430349" cy="369332"/>
          </a:xfrm>
        </p:spPr>
        <p:txBody>
          <a:bodyPr tIns="0" bIns="0">
            <a:spAutoFit/>
          </a:bodyPr>
          <a:lstStyle>
            <a:lvl1pPr algn="l">
              <a:defRPr sz="2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540131"/>
            <a:ext cx="8420824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bnew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 descr="1110037_05_18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49"/>
            <a:ext cx="9144000" cy="52609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571956"/>
            <a:ext cx="9144000" cy="1809669"/>
          </a:xfrm>
          <a:prstGeom prst="rect">
            <a:avLst/>
          </a:prstGeom>
          <a:solidFill>
            <a:srgbClr val="00529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bnew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63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1110037_05_18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151"/>
            <a:ext cx="9144000" cy="58324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881395"/>
            <a:ext cx="5048250" cy="155249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3136564"/>
            <a:ext cx="4381500" cy="369332"/>
          </a:xfrm>
        </p:spPr>
        <p:txBody>
          <a:bodyPr wrap="square" tIns="0" bIns="0">
            <a:spAutoFit/>
          </a:bodyPr>
          <a:lstStyle>
            <a:lvl1pPr algn="l">
              <a:defRPr sz="2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715909"/>
            <a:ext cx="4279900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" y="2881395"/>
            <a:ext cx="139701" cy="15557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cbnew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8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1692" y="6038850"/>
            <a:ext cx="1992923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5300" y="2258986"/>
            <a:ext cx="8430349" cy="430887"/>
          </a:xfrm>
        </p:spPr>
        <p:txBody>
          <a:bodyPr tIns="0" bIns="0">
            <a:spAutoFit/>
          </a:bodyPr>
          <a:lstStyle>
            <a:lvl1pPr algn="l">
              <a:defRPr sz="2800" b="1" i="0" cap="none" baseline="0">
                <a:solidFill>
                  <a:srgbClr val="00529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5300" y="2838331"/>
            <a:ext cx="8420824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793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bnew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03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1110037_05_18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151"/>
            <a:ext cx="9144000" cy="5832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81395"/>
            <a:ext cx="5048250" cy="155249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3136564"/>
            <a:ext cx="4381500" cy="369332"/>
          </a:xfrm>
        </p:spPr>
        <p:txBody>
          <a:bodyPr wrap="square" tIns="0" bIns="0">
            <a:spAutoFit/>
          </a:bodyPr>
          <a:lstStyle>
            <a:lvl1pPr algn="l">
              <a:defRPr sz="2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715909"/>
            <a:ext cx="4279900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2881395"/>
            <a:ext cx="139701" cy="15557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cbnew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 descr="1110037_05_18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151"/>
            <a:ext cx="9144000" cy="58324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881395"/>
            <a:ext cx="5048250" cy="155249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2881395"/>
            <a:ext cx="139701" cy="15557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cbnew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054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692" y="6038850"/>
            <a:ext cx="1992923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5300" y="2258986"/>
            <a:ext cx="8430349" cy="430887"/>
          </a:xfrm>
        </p:spPr>
        <p:txBody>
          <a:bodyPr tIns="0" bIns="0">
            <a:spAutoFit/>
          </a:bodyPr>
          <a:lstStyle>
            <a:lvl1pPr algn="l">
              <a:defRPr sz="2800" b="1" i="0" cap="none" baseline="0">
                <a:solidFill>
                  <a:srgbClr val="00529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5300" y="2838331"/>
            <a:ext cx="8420824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793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bnew_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1692" y="6038850"/>
            <a:ext cx="1992923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cbnew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9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184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1692" y="6038850"/>
            <a:ext cx="1992923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5300" y="2258986"/>
            <a:ext cx="8430349" cy="430887"/>
          </a:xfrm>
        </p:spPr>
        <p:txBody>
          <a:bodyPr tIns="0" bIns="0">
            <a:spAutoFit/>
          </a:bodyPr>
          <a:lstStyle>
            <a:lvl1pPr algn="l">
              <a:defRPr sz="2800" b="1" i="0" cap="none" baseline="0">
                <a:solidFill>
                  <a:srgbClr val="00529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5300" y="2838331"/>
            <a:ext cx="8420824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793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bnew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9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OpacNew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39"/>
          <a:stretch/>
        </p:blipFill>
        <p:spPr>
          <a:xfrm>
            <a:off x="0" y="0"/>
            <a:ext cx="3873500" cy="6858000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03169" y="1939568"/>
            <a:ext cx="7766131" cy="413294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Clr>
                <a:srgbClr val="0065A4"/>
              </a:buClr>
              <a:buSzPct val="80000"/>
              <a:buFont typeface="Lucida Grande"/>
              <a:buChar char="►"/>
              <a:defRPr sz="1600">
                <a:latin typeface="Arial"/>
                <a:cs typeface="Arial"/>
              </a:defRPr>
            </a:lvl1pPr>
            <a:lvl2pPr marL="571500" indent="-2794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2pPr>
            <a:lvl3pPr marL="800100" indent="-2286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3pPr>
            <a:lvl4pPr marL="1092200" indent="-2921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4pPr>
            <a:lvl5pPr marL="1371600" indent="-2794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21" descr="cbnew_blue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567" y="6231746"/>
            <a:ext cx="1765298" cy="313900"/>
          </a:xfrm>
          <a:prstGeom prst="rect">
            <a:avLst/>
          </a:prstGeom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168" y="621862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0065A4"/>
                </a:solidFill>
                <a:latin typeface="Arial"/>
              </a:defRPr>
            </a:lvl1pPr>
          </a:lstStyle>
          <a:p>
            <a:fld id="{DF625FB1-CAA2-1745-BF48-B99B069FDF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3168" y="277680"/>
            <a:ext cx="7766132" cy="1352413"/>
          </a:xfrm>
          <a:prstGeom prst="rect">
            <a:avLst/>
          </a:prstGeom>
          <a:ln>
            <a:noFill/>
          </a:ln>
        </p:spPr>
        <p:txBody>
          <a:bodyPr bIns="182880" anchor="b" anchorCtr="0">
            <a:normAutofit/>
          </a:bodyPr>
          <a:lstStyle>
            <a:lvl1pPr algn="l">
              <a:defRPr sz="3200" b="1">
                <a:solidFill>
                  <a:srgbClr val="0065A4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3168" y="1646158"/>
            <a:ext cx="76162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0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ubtitleTwo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llOpacNew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39"/>
          <a:stretch/>
        </p:blipFill>
        <p:spPr>
          <a:xfrm>
            <a:off x="0" y="0"/>
            <a:ext cx="38735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-1562485" y="3024909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 anchorCtr="0">
            <a:normAutofit/>
          </a:bodyPr>
          <a:lstStyle/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03169" y="2628900"/>
            <a:ext cx="7766131" cy="34030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Clr>
                <a:srgbClr val="0065A4"/>
              </a:buClr>
              <a:buSzPct val="80000"/>
              <a:buFont typeface="Lucida Grande"/>
              <a:buChar char="►"/>
              <a:defRPr sz="1600">
                <a:latin typeface="Arial"/>
                <a:cs typeface="Arial"/>
              </a:defRPr>
            </a:lvl1pPr>
            <a:lvl2pPr marL="571500" indent="-2794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2pPr>
            <a:lvl3pPr marL="800100" indent="-2286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3pPr>
            <a:lvl4pPr marL="1092200" indent="-2921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4pPr>
            <a:lvl5pPr marL="1371600" indent="-279400">
              <a:spcBef>
                <a:spcPts val="1600"/>
              </a:spcBef>
              <a:buClr>
                <a:srgbClr val="0065A4"/>
              </a:buClr>
              <a:buSzPct val="60000"/>
              <a:buFont typeface="Lucida Grande"/>
              <a:buChar char="►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cbnew_blue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567" y="6231746"/>
            <a:ext cx="1765298" cy="3139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603168" y="1646158"/>
            <a:ext cx="76162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3250" y="1718688"/>
            <a:ext cx="7766050" cy="8255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2100">
                <a:solidFill>
                  <a:srgbClr val="FF9012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2 lines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3168" y="277680"/>
            <a:ext cx="7766132" cy="1352413"/>
          </a:xfrm>
          <a:prstGeom prst="rect">
            <a:avLst/>
          </a:prstGeom>
          <a:ln>
            <a:noFill/>
          </a:ln>
        </p:spPr>
        <p:txBody>
          <a:bodyPr bIns="182880" anchor="b" anchorCtr="0">
            <a:normAutofit/>
          </a:bodyPr>
          <a:lstStyle>
            <a:lvl1pPr algn="l">
              <a:defRPr sz="3200" b="1">
                <a:solidFill>
                  <a:srgbClr val="0065A4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168" y="621862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0065A4"/>
                </a:solidFill>
                <a:latin typeface="Arial"/>
              </a:defRPr>
            </a:lvl1pPr>
          </a:lstStyle>
          <a:p>
            <a:fld id="{DF625FB1-CAA2-1745-BF48-B99B069FD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22500" y="0"/>
            <a:ext cx="4221500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/>
            <a:endParaRPr lang="en-US" sz="1424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296174" y="6363470"/>
            <a:ext cx="350486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854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854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9731" y="6252279"/>
            <a:ext cx="43669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1" y="6363469"/>
            <a:ext cx="948471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67346" y="538395"/>
            <a:ext cx="439652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79730" y="432879"/>
            <a:ext cx="4396526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67346" y="432879"/>
            <a:ext cx="440891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79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1110037_05_18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49"/>
            <a:ext cx="9144000" cy="52609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571956"/>
            <a:ext cx="9144000" cy="1809669"/>
          </a:xfrm>
          <a:prstGeom prst="rect">
            <a:avLst/>
          </a:prstGeom>
          <a:solidFill>
            <a:srgbClr val="00529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960786"/>
            <a:ext cx="8430349" cy="369332"/>
          </a:xfrm>
        </p:spPr>
        <p:txBody>
          <a:bodyPr tIns="0" bIns="0">
            <a:spAutoFit/>
          </a:bodyPr>
          <a:lstStyle>
            <a:lvl1pPr algn="l">
              <a:defRPr sz="2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540131"/>
            <a:ext cx="8420824" cy="4179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bnew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299200"/>
            <a:ext cx="1979974" cy="3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43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3375"/>
            <a:ext cx="792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019175"/>
            <a:ext cx="8153400" cy="51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05788" y="6374490"/>
            <a:ext cx="474662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cbnew_blu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340522"/>
            <a:ext cx="1739574" cy="299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cbnew_blue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340522"/>
            <a:ext cx="1739574" cy="2990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688" r:id="rId5"/>
    <p:sldLayoutId id="2147483730" r:id="rId6"/>
    <p:sldLayoutId id="2147483731" r:id="rId7"/>
    <p:sldLayoutId id="2147483734" r:id="rId8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200" b="1" kern="1200" dirty="0">
          <a:solidFill>
            <a:srgbClr val="00529B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9pPr>
    </p:titleStyle>
    <p:bodyStyle>
      <a:lvl1pPr marL="346075" indent="-342900" algn="l" rtl="0" eaLnBrk="1" fontAlgn="base" hangingPunct="1">
        <a:spcBef>
          <a:spcPts val="400"/>
        </a:spcBef>
        <a:spcAft>
          <a:spcPts val="600"/>
        </a:spcAft>
        <a:buClr>
          <a:srgbClr val="F7931D"/>
        </a:buClr>
        <a:buSzPct val="80000"/>
        <a:buFont typeface="Lucida Grande"/>
        <a:buChar char="+"/>
        <a:defRPr sz="2000" kern="1200">
          <a:solidFill>
            <a:srgbClr val="626262"/>
          </a:solidFill>
          <a:latin typeface="Arial"/>
          <a:ea typeface="ＭＳ Ｐゴシック" charset="0"/>
          <a:cs typeface="Arial"/>
        </a:defRPr>
      </a:lvl1pPr>
      <a:lvl2pPr marL="631825" indent="-233363" algn="l" rtl="0" eaLnBrk="1" fontAlgn="base" hangingPunct="1">
        <a:spcBef>
          <a:spcPts val="400"/>
        </a:spcBef>
        <a:spcAft>
          <a:spcPts val="600"/>
        </a:spcAft>
        <a:buClrTx/>
        <a:buFont typeface="Lucida Grande"/>
        <a:buChar char="-"/>
        <a:defRPr kern="1200">
          <a:solidFill>
            <a:srgbClr val="626262"/>
          </a:solidFill>
          <a:latin typeface="Arial"/>
          <a:ea typeface="ＭＳ Ｐゴシック" charset="0"/>
          <a:cs typeface="Arial"/>
        </a:defRPr>
      </a:lvl2pPr>
      <a:lvl3pPr marL="858838" indent="-227013" algn="l" rtl="0" eaLnBrk="1" fontAlgn="base" hangingPunct="1">
        <a:spcBef>
          <a:spcPts val="400"/>
        </a:spcBef>
        <a:spcAft>
          <a:spcPts val="600"/>
        </a:spcAft>
        <a:buClr>
          <a:srgbClr val="7E8B7A"/>
        </a:buClr>
        <a:buFont typeface="Symbol" charset="0"/>
        <a:buChar char="-"/>
        <a:defRPr sz="1600" kern="1200">
          <a:solidFill>
            <a:srgbClr val="626262"/>
          </a:solidFill>
          <a:latin typeface="Arial"/>
          <a:ea typeface="ＭＳ Ｐゴシック" charset="0"/>
          <a:cs typeface="Arial"/>
        </a:defRPr>
      </a:lvl3pPr>
      <a:lvl4pPr marL="1030288" indent="-171450" algn="l" rtl="0" eaLnBrk="1" fontAlgn="base" hangingPunct="1">
        <a:spcBef>
          <a:spcPts val="400"/>
        </a:spcBef>
        <a:spcAft>
          <a:spcPts val="600"/>
        </a:spcAft>
        <a:buClr>
          <a:srgbClr val="7E8B7A"/>
        </a:buClr>
        <a:buFont typeface="Arial" charset="0"/>
        <a:buChar char="•"/>
        <a:defRPr sz="1400" kern="1200">
          <a:solidFill>
            <a:srgbClr val="626262"/>
          </a:solidFill>
          <a:latin typeface="Arial"/>
          <a:ea typeface="ＭＳ Ｐゴシック" charset="0"/>
          <a:cs typeface="Arial"/>
        </a:defRPr>
      </a:lvl4pPr>
      <a:lvl5pPr marL="1201738" indent="-171450" algn="l" rtl="0" eaLnBrk="1" fontAlgn="base" hangingPunct="1">
        <a:spcBef>
          <a:spcPts val="400"/>
        </a:spcBef>
        <a:spcAft>
          <a:spcPts val="600"/>
        </a:spcAft>
        <a:buClr>
          <a:srgbClr val="7E8B7A"/>
        </a:buClr>
        <a:buFont typeface="Symbol" charset="0"/>
        <a:buChar char="-"/>
        <a:defRPr sz="1200" kern="1200">
          <a:solidFill>
            <a:srgbClr val="626262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3375"/>
            <a:ext cx="792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019175"/>
            <a:ext cx="8153400" cy="48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205788" y="6465930"/>
            <a:ext cx="474662" cy="2413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2126B37-FE68-EA48-ADE8-64B29A53A5F4}" type="slidenum">
              <a:rPr lang="en-US">
                <a:solidFill>
                  <a:srgbClr val="7E8B7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E8B7A"/>
              </a:solidFill>
            </a:endParaRPr>
          </a:p>
        </p:txBody>
      </p:sp>
      <p:pic>
        <p:nvPicPr>
          <p:cNvPr id="3" name="Picture 2" descr="cbnew_blu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6340522"/>
            <a:ext cx="1739574" cy="2990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" y="0"/>
            <a:ext cx="9144001" cy="13676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00529B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charset="0"/>
          <a:ea typeface="ＭＳ Ｐゴシック" charset="0"/>
        </a:defRPr>
      </a:lvl9pPr>
    </p:titleStyle>
    <p:bodyStyle>
      <a:lvl1pPr marL="346075" indent="-342900" algn="l" rtl="0" eaLnBrk="0" fontAlgn="base" hangingPunct="0">
        <a:spcBef>
          <a:spcPts val="400"/>
        </a:spcBef>
        <a:spcAft>
          <a:spcPts val="600"/>
        </a:spcAft>
        <a:buClr>
          <a:srgbClr val="F7931D"/>
        </a:buClr>
        <a:buSzPct val="80000"/>
        <a:buFont typeface="Lucida Grande"/>
        <a:buChar char="+"/>
        <a:defRPr sz="2000" kern="1200">
          <a:solidFill>
            <a:srgbClr val="626262"/>
          </a:solidFill>
          <a:latin typeface="Arial"/>
          <a:ea typeface="ＭＳ Ｐゴシック" charset="0"/>
          <a:cs typeface="Arial"/>
        </a:defRPr>
      </a:lvl1pPr>
      <a:lvl2pPr marL="631825" indent="-233363" algn="l" rtl="0" eaLnBrk="0" fontAlgn="base" hangingPunct="0">
        <a:spcBef>
          <a:spcPts val="400"/>
        </a:spcBef>
        <a:spcAft>
          <a:spcPts val="600"/>
        </a:spcAft>
        <a:buClrTx/>
        <a:buFont typeface="Lucida Grande"/>
        <a:buChar char="-"/>
        <a:defRPr kern="1200">
          <a:solidFill>
            <a:srgbClr val="626262"/>
          </a:solidFill>
          <a:latin typeface="Arial"/>
          <a:ea typeface="ＭＳ Ｐゴシック" charset="0"/>
          <a:cs typeface="Arial"/>
        </a:defRPr>
      </a:lvl2pPr>
      <a:lvl3pPr marL="858838" indent="-227013" algn="l" rtl="0" eaLnBrk="0" fontAlgn="base" hangingPunct="0">
        <a:spcBef>
          <a:spcPts val="400"/>
        </a:spcBef>
        <a:spcAft>
          <a:spcPts val="600"/>
        </a:spcAft>
        <a:buClr>
          <a:srgbClr val="7E8B7A"/>
        </a:buClr>
        <a:buFont typeface="Symbol" charset="0"/>
        <a:buChar char="-"/>
        <a:defRPr sz="1600" kern="1200">
          <a:solidFill>
            <a:srgbClr val="626262"/>
          </a:solidFill>
          <a:latin typeface="Arial"/>
          <a:ea typeface="ＭＳ Ｐゴシック" charset="0"/>
          <a:cs typeface="Arial"/>
        </a:defRPr>
      </a:lvl3pPr>
      <a:lvl4pPr marL="1030288" indent="-171450" algn="l" rtl="0" eaLnBrk="0" fontAlgn="base" hangingPunct="0">
        <a:spcBef>
          <a:spcPts val="400"/>
        </a:spcBef>
        <a:spcAft>
          <a:spcPts val="600"/>
        </a:spcAft>
        <a:buClr>
          <a:srgbClr val="7E8B7A"/>
        </a:buClr>
        <a:buFont typeface="Arial" charset="0"/>
        <a:buChar char="•"/>
        <a:defRPr sz="1400" kern="1200">
          <a:solidFill>
            <a:srgbClr val="626262"/>
          </a:solidFill>
          <a:latin typeface="Arial"/>
          <a:ea typeface="ＭＳ Ｐゴシック" charset="0"/>
          <a:cs typeface="Arial"/>
        </a:defRPr>
      </a:lvl4pPr>
      <a:lvl5pPr marL="1201738" indent="-171450" algn="l" rtl="0" eaLnBrk="0" fontAlgn="base" hangingPunct="0">
        <a:spcBef>
          <a:spcPts val="400"/>
        </a:spcBef>
        <a:spcAft>
          <a:spcPts val="600"/>
        </a:spcAft>
        <a:buClr>
          <a:srgbClr val="7E8B7A"/>
        </a:buClr>
        <a:buFont typeface="Symbol" charset="0"/>
        <a:buChar char="-"/>
        <a:defRPr sz="1200" kern="1200">
          <a:solidFill>
            <a:srgbClr val="626262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patbkNnnAQ4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www.youtube.com/watch?v=2CPku32bj5I&amp;feature=youtu.b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CPku32bj5I&amp;feature=youtu.be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ancause@stevenscollege.edu" TargetMode="External"/><Relationship Id="rId7" Type="http://schemas.openxmlformats.org/officeDocument/2006/relationships/hyperlink" Target="mailto:kelly.lowery@mail.wvu.edu" TargetMode="External"/><Relationship Id="rId2" Type="http://schemas.openxmlformats.org/officeDocument/2006/relationships/hyperlink" Target="mailto:CMTHOMAS@hac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jerome@cecil.edu" TargetMode="External"/><Relationship Id="rId5" Type="http://schemas.openxmlformats.org/officeDocument/2006/relationships/hyperlink" Target="mailto:katy.ferrier@millersville.edu" TargetMode="External"/><Relationship Id="rId4" Type="http://schemas.openxmlformats.org/officeDocument/2006/relationships/hyperlink" Target="mailto:jjeichelman@pacollege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solancoguidance.weebly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cores.collegeboard.org/viewsco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731492"/>
            <a:ext cx="8430349" cy="369332"/>
          </a:xfrm>
        </p:spPr>
        <p:txBody>
          <a:bodyPr/>
          <a:lstStyle/>
          <a:p>
            <a:r>
              <a:rPr lang="en-US" dirty="0" smtClean="0"/>
              <a:t>2019/2020 PSAT/ Junior</a:t>
            </a:r>
            <a:r>
              <a:rPr lang="en-US" baseline="0" dirty="0" smtClean="0"/>
              <a:t> Information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1751" y="4221017"/>
            <a:ext cx="3075288" cy="674069"/>
          </a:xfrm>
        </p:spPr>
        <p:txBody>
          <a:bodyPr>
            <a:noAutofit/>
          </a:bodyPr>
          <a:lstStyle/>
          <a:p>
            <a:pPr algn="ctr"/>
            <a:r>
              <a:rPr lang="en-US" sz="1050" b="1" dirty="0" smtClean="0"/>
              <a:t>Your High School Counseling Team:</a:t>
            </a:r>
          </a:p>
          <a:p>
            <a:pPr algn="ctr"/>
            <a:r>
              <a:rPr lang="en-US" sz="1050" b="1" dirty="0" smtClean="0"/>
              <a:t>Patti McTaggart: A-G</a:t>
            </a:r>
          </a:p>
          <a:p>
            <a:pPr algn="ctr"/>
            <a:r>
              <a:rPr lang="en-US" sz="1050" b="1" dirty="0" smtClean="0"/>
              <a:t>Kelly Shumaker: H-P</a:t>
            </a:r>
          </a:p>
          <a:p>
            <a:pPr algn="ctr"/>
            <a:r>
              <a:rPr lang="en-US" sz="1050" b="1" dirty="0" smtClean="0"/>
              <a:t>Lindsay Capoferri Q-Z</a:t>
            </a:r>
          </a:p>
          <a:p>
            <a:pPr algn="ctr"/>
            <a:r>
              <a:rPr lang="en-US" sz="1050" b="1" dirty="0" smtClean="0"/>
              <a:t>Lindsay Capoferri: </a:t>
            </a:r>
            <a:r>
              <a:rPr lang="en-US" sz="1050" b="1" dirty="0" err="1" smtClean="0"/>
              <a:t>Sc</a:t>
            </a:r>
            <a:r>
              <a:rPr lang="en-US" sz="1050" b="1" dirty="0" smtClean="0"/>
              <a:t>-Z</a:t>
            </a:r>
          </a:p>
        </p:txBody>
      </p:sp>
    </p:spTree>
    <p:extLst>
      <p:ext uri="{BB962C8B-B14F-4D97-AF65-F5344CB8AC3E}">
        <p14:creationId xmlns:p14="http://schemas.microsoft.com/office/powerpoint/2010/main" val="2245447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from the Khan Academy Sign-in page where students are asked to authenticate their accounts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35" y="1859280"/>
            <a:ext cx="4053338" cy="4069781"/>
          </a:xfrm>
          <a:prstGeom prst="rect">
            <a:avLst/>
          </a:prstGeom>
          <a:ln w="25400">
            <a:solidFill>
              <a:srgbClr val="0065A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How can I Link my College Board and</a:t>
            </a:r>
            <a:br>
              <a:rPr lang="en-US" dirty="0" smtClean="0"/>
            </a:br>
            <a:r>
              <a:rPr lang="en-US" dirty="0" smtClean="0"/>
              <a:t>Khan Academy</a:t>
            </a:r>
            <a:r>
              <a:rPr lang="en-US" sz="1600" baseline="75000" dirty="0"/>
              <a:t>®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ccounts?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290319"/>
            <a:ext cx="4225990" cy="2804161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600" dirty="0" smtClean="0"/>
              <a:t>After successfully logging in to your College Board account, you will be asked to authorize the account linking.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600" dirty="0" smtClean="0"/>
              <a:t>After clicking “Send,” you will be redirected </a:t>
            </a:r>
            <a:r>
              <a:rPr lang="en-US" sz="1600" dirty="0"/>
              <a:t>t</a:t>
            </a:r>
            <a:r>
              <a:rPr lang="en-US" sz="1600" dirty="0" smtClean="0"/>
              <a:t>o SAT practice on the Khan Academy site. 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600" dirty="0" smtClean="0"/>
              <a:t>You can remove the link at any time, by clicking on “Revoke” which is found in College Board account settings.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18238"/>
            <a:ext cx="2133600" cy="365125"/>
          </a:xfrm>
        </p:spPr>
        <p:txBody>
          <a:bodyPr/>
          <a:lstStyle/>
          <a:p>
            <a:fld id="{DF625FB1-CAA2-1745-BF48-B99B069FDFD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creen shot from the Khan Academy Sign-in page where students are asked to authenticate their accounts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15" y="4608838"/>
            <a:ext cx="3441643" cy="1440903"/>
          </a:xfrm>
          <a:prstGeom prst="rect">
            <a:avLst/>
          </a:prstGeom>
        </p:spPr>
      </p:pic>
      <p:sp>
        <p:nvSpPr>
          <p:cNvPr id="4" name="Oval 3" descr="Screen shot from the Khan Academy Sign-in page where students are asked to authenticate their accounts."/>
          <p:cNvSpPr/>
          <p:nvPr/>
        </p:nvSpPr>
        <p:spPr>
          <a:xfrm>
            <a:off x="7909560" y="5404918"/>
            <a:ext cx="1066800" cy="504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Practice</a:t>
            </a:r>
            <a:br>
              <a:rPr lang="en-US" dirty="0" smtClean="0"/>
            </a:br>
            <a:r>
              <a:rPr lang="en-US" dirty="0" smtClean="0"/>
              <a:t>with Khan Academy</a:t>
            </a:r>
            <a:r>
              <a:rPr lang="en-US" sz="1400" baseline="75000" dirty="0"/>
              <a:t>®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decorativ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529" y="139191"/>
            <a:ext cx="3690471" cy="6718809"/>
          </a:xfrm>
          <a:prstGeom prst="rect">
            <a:avLst/>
          </a:prstGeom>
        </p:spPr>
      </p:pic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6" y="2735627"/>
            <a:ext cx="3926825" cy="3260582"/>
          </a:xfrm>
          <a:prstGeom prst="rect">
            <a:avLst/>
          </a:prstGeom>
        </p:spPr>
      </p:pic>
      <p:sp>
        <p:nvSpPr>
          <p:cNvPr id="2" name="TextBox 1">
            <a:hlinkClick r:id="rId5"/>
          </p:cNvPr>
          <p:cNvSpPr txBox="1"/>
          <p:nvPr/>
        </p:nvSpPr>
        <p:spPr>
          <a:xfrm flipH="1">
            <a:off x="635726" y="1402080"/>
            <a:ext cx="457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>
                <a:hlinkClick r:id="rId5"/>
              </a:rPr>
              <a:t>https://www.youtube.com/watch?v=patbkNnnAQ4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029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333375"/>
            <a:ext cx="4450229" cy="639763"/>
          </a:xfrm>
        </p:spPr>
        <p:txBody>
          <a:bodyPr/>
          <a:lstStyle/>
          <a:p>
            <a:r>
              <a:rPr lang="en-US" sz="2200" dirty="0" smtClean="0"/>
              <a:t>When Should I Take the SAT</a:t>
            </a:r>
            <a:r>
              <a:rPr lang="en-US" sz="1400" baseline="75000" dirty="0"/>
              <a:t>®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0477" y="1168587"/>
            <a:ext cx="4211170" cy="4972237"/>
          </a:xfrm>
        </p:spPr>
        <p:txBody>
          <a:bodyPr/>
          <a:lstStyle/>
          <a:p>
            <a:pPr marL="342900">
              <a:spcBef>
                <a:spcPts val="1600"/>
              </a:spcBef>
              <a:spcAft>
                <a:spcPts val="0"/>
              </a:spcAft>
            </a:pPr>
            <a:r>
              <a:rPr lang="en-US" b="0" dirty="0" smtClean="0"/>
              <a:t>Most students take the SAT in the spring of their junior year.</a:t>
            </a:r>
            <a:endParaRPr lang="en-US" dirty="0" smtClean="0"/>
          </a:p>
          <a:p>
            <a:pPr marL="342900">
              <a:spcBef>
                <a:spcPts val="1600"/>
              </a:spcBef>
              <a:spcAft>
                <a:spcPts val="0"/>
              </a:spcAft>
            </a:pPr>
            <a:r>
              <a:rPr lang="en-US" dirty="0" smtClean="0"/>
              <a:t>Many students choose to take the SAT more than one time.  Additional SAT dates include:</a:t>
            </a:r>
          </a:p>
          <a:p>
            <a:pPr marL="628650" lvl="1"/>
            <a:r>
              <a:rPr lang="en-US" b="1" dirty="0" smtClean="0"/>
              <a:t>May 2nd</a:t>
            </a:r>
          </a:p>
          <a:p>
            <a:pPr marL="628650" lvl="1"/>
            <a:r>
              <a:rPr lang="en-US" b="1" dirty="0" smtClean="0"/>
              <a:t>August 29th ( anticipated)</a:t>
            </a:r>
          </a:p>
          <a:p>
            <a:pPr marL="628650" lvl="1"/>
            <a:r>
              <a:rPr lang="en-US" b="1" dirty="0" smtClean="0"/>
              <a:t>October 3</a:t>
            </a:r>
            <a:r>
              <a:rPr lang="en-US" b="1" baseline="30000" dirty="0" smtClean="0"/>
              <a:t>rd</a:t>
            </a:r>
            <a:r>
              <a:rPr lang="en-US" b="1" dirty="0" smtClean="0"/>
              <a:t> ( anticipated)</a:t>
            </a:r>
          </a:p>
          <a:p>
            <a:pPr marL="342900"/>
            <a:endParaRPr lang="en-US" b="0" dirty="0" smtClean="0"/>
          </a:p>
        </p:txBody>
      </p:sp>
      <p:sp>
        <p:nvSpPr>
          <p:cNvPr id="6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 descr="decorativ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36" y="138545"/>
            <a:ext cx="4156364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reen shot of the SAT registration si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68" y="2055450"/>
            <a:ext cx="5362575" cy="3838575"/>
          </a:xfrm>
          <a:prstGeom prst="rect">
            <a:avLst/>
          </a:prstGeom>
          <a:noFill/>
          <a:ln>
            <a:noFill/>
          </a:ln>
          <a:effectLst>
            <a:outerShdw blurRad="136525" dir="246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How Do I Register for the SAT</a:t>
            </a:r>
            <a:r>
              <a:rPr lang="en-US" sz="1400" baseline="75000" dirty="0"/>
              <a:t>®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95300" y="1019175"/>
            <a:ext cx="8153400" cy="931545"/>
          </a:xfrm>
        </p:spPr>
        <p:txBody>
          <a:bodyPr/>
          <a:lstStyle/>
          <a:p>
            <a:pPr marL="342900"/>
            <a:r>
              <a:rPr lang="en-US" dirty="0" smtClean="0"/>
              <a:t>SAT Registration link </a:t>
            </a:r>
            <a:r>
              <a:rPr lang="en-US" dirty="0"/>
              <a:t>from </a:t>
            </a:r>
            <a:r>
              <a:rPr lang="en-US" dirty="0" smtClean="0"/>
              <a:t>Popular </a:t>
            </a:r>
            <a:r>
              <a:rPr lang="en-US" dirty="0"/>
              <a:t>T</a:t>
            </a:r>
            <a:r>
              <a:rPr lang="en-US" dirty="0" smtClean="0"/>
              <a:t>ools menu </a:t>
            </a:r>
            <a:r>
              <a:rPr lang="en-US" dirty="0"/>
              <a:t>or </a:t>
            </a:r>
          </a:p>
          <a:p>
            <a:r>
              <a:rPr lang="en-US" b="1" dirty="0" smtClean="0">
                <a:solidFill>
                  <a:srgbClr val="00529B"/>
                </a:solidFill>
              </a:rPr>
              <a:t>www.sat.org/register</a:t>
            </a:r>
          </a:p>
          <a:p>
            <a:pPr marL="3175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 descr="Screen shot of the SAT registration site."/>
          <p:cNvSpPr/>
          <p:nvPr/>
        </p:nvSpPr>
        <p:spPr>
          <a:xfrm>
            <a:off x="4152747" y="5000171"/>
            <a:ext cx="1927287" cy="457201"/>
          </a:xfrm>
          <a:prstGeom prst="ellipse">
            <a:avLst/>
          </a:prstGeom>
          <a:noFill/>
          <a:ln>
            <a:solidFill>
              <a:srgbClr val="005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2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Opportunity Scholarships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99" y="1387787"/>
            <a:ext cx="7740001" cy="43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Scholarships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191517"/>
            <a:ext cx="8153400" cy="47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Steps…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099" y="1045030"/>
            <a:ext cx="7740001" cy="47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191517"/>
            <a:ext cx="8153400" cy="47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1" y="1387787"/>
            <a:ext cx="8186882" cy="4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99" y="1387787"/>
            <a:ext cx="7740001" cy="43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527" y="1858518"/>
            <a:ext cx="3772373" cy="4699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PSAT Test Scores</a:t>
            </a:r>
          </a:p>
          <a:p>
            <a:pPr marL="342900">
              <a:buFont typeface="Wingdings" panose="05000000000000000000" pitchFamily="2" charset="2"/>
              <a:buChar char="q"/>
            </a:pPr>
            <a:r>
              <a:rPr lang="en-US" dirty="0" smtClean="0"/>
              <a:t>Online Vs. Paper report</a:t>
            </a:r>
          </a:p>
          <a:p>
            <a:pPr marL="342900">
              <a:buFont typeface="Wingdings" panose="05000000000000000000" pitchFamily="2" charset="2"/>
              <a:buChar char="q"/>
            </a:pPr>
            <a:r>
              <a:rPr lang="en-US" dirty="0" smtClean="0"/>
              <a:t>Kahn Academy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Timeline for Juniors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Opportunities Scholarship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Dual Enrollment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Question </a:t>
            </a:r>
            <a:r>
              <a:rPr lang="en-US" altLang="en-US" dirty="0"/>
              <a:t>and Answer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8" y="2420874"/>
            <a:ext cx="2114193" cy="21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is eligible…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99" y="1387787"/>
            <a:ext cx="7740001" cy="43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www.youtube.com/watch?v=2CPku32bj5I&amp;feature=youtu.be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Junior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085552"/>
            <a:ext cx="8153400" cy="49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2" y="378691"/>
            <a:ext cx="6225308" cy="886691"/>
          </a:xfrm>
        </p:spPr>
        <p:txBody>
          <a:bodyPr/>
          <a:lstStyle/>
          <a:p>
            <a:r>
              <a:rPr lang="en-US" dirty="0" smtClean="0"/>
              <a:t>Winter…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8629"/>
            <a:ext cx="8153400" cy="47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73" y="738909"/>
            <a:ext cx="6179127" cy="609600"/>
          </a:xfrm>
        </p:spPr>
        <p:txBody>
          <a:bodyPr/>
          <a:lstStyle/>
          <a:p>
            <a:r>
              <a:rPr lang="en-US" dirty="0" smtClean="0"/>
              <a:t>Spring of Junior year….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82" y="1559339"/>
            <a:ext cx="8153400" cy="41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492" y="350982"/>
            <a:ext cx="3962400" cy="905163"/>
          </a:xfrm>
        </p:spPr>
        <p:txBody>
          <a:bodyPr/>
          <a:lstStyle/>
          <a:p>
            <a:r>
              <a:rPr lang="en-US" dirty="0" smtClean="0"/>
              <a:t>Summer before Senior year..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63" y="1666875"/>
            <a:ext cx="8153400" cy="46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Dual Enrollment?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enrolled in both High School and College</a:t>
            </a:r>
          </a:p>
          <a:p>
            <a:r>
              <a:rPr lang="en-US" dirty="0" smtClean="0"/>
              <a:t>Most college courses are 3.0 credits. Students earn 1.0 credit for high school. For example, if a student takes English Comp at HACC, they receive 3.0 HACC credits ( at HACC) and 1.0 English credits at the high school. </a:t>
            </a:r>
          </a:p>
          <a:p>
            <a:r>
              <a:rPr lang="en-US" dirty="0" smtClean="0"/>
              <a:t>Students have the option to take courses on campus or virtually</a:t>
            </a:r>
          </a:p>
          <a:p>
            <a:r>
              <a:rPr lang="en-US" dirty="0" smtClean="0"/>
              <a:t>Core courses are weighted like AP classes. </a:t>
            </a:r>
          </a:p>
          <a:p>
            <a:r>
              <a:rPr lang="en-US" dirty="0" smtClean="0"/>
              <a:t>Course are discounted for High School students. </a:t>
            </a:r>
          </a:p>
          <a:p>
            <a:r>
              <a:rPr lang="en-US" dirty="0" smtClean="0"/>
              <a:t>Steven’s Tech- Early enrollment ( different then other programs)</a:t>
            </a:r>
          </a:p>
        </p:txBody>
      </p:sp>
    </p:spTree>
    <p:extLst>
      <p:ext uri="{BB962C8B-B14F-4D97-AF65-F5344CB8AC3E}">
        <p14:creationId xmlns:p14="http://schemas.microsoft.com/office/powerpoint/2010/main" val="41457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3375"/>
            <a:ext cx="7817427" cy="45719"/>
          </a:xfrm>
        </p:spPr>
        <p:txBody>
          <a:bodyPr/>
          <a:lstStyle/>
          <a:p>
            <a:r>
              <a:rPr lang="en-US" dirty="0" smtClean="0"/>
              <a:t>Dual Enrollment </a:t>
            </a:r>
            <a:br>
              <a:rPr lang="en-US" dirty="0" smtClean="0"/>
            </a:br>
            <a:r>
              <a:rPr lang="en-US" dirty="0" smtClean="0"/>
              <a:t>Contract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483" y="725054"/>
            <a:ext cx="4750954" cy="5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359"/>
            <a:ext cx="7924800" cy="362607"/>
          </a:xfrm>
        </p:spPr>
        <p:txBody>
          <a:bodyPr/>
          <a:lstStyle/>
          <a:p>
            <a:r>
              <a:rPr lang="en-US" dirty="0" smtClean="0"/>
              <a:t>Dual Enrollment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472965"/>
            <a:ext cx="8308428" cy="6258761"/>
          </a:xfrm>
        </p:spPr>
        <p:txBody>
          <a:bodyPr/>
          <a:lstStyle/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HACC- Chala Thomas</a:t>
            </a:r>
          </a:p>
          <a:p>
            <a:pPr marL="3175" indent="0">
              <a:buNone/>
            </a:pPr>
            <a:r>
              <a:rPr lang="en-US" sz="1400" dirty="0" smtClean="0">
                <a:latin typeface="+mn-lt"/>
                <a:hlinkClick r:id="rId2"/>
              </a:rPr>
              <a:t>CMTHOMAS@hacc.edu</a:t>
            </a: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Stevens Tech- </a:t>
            </a:r>
            <a:r>
              <a:rPr lang="en-US" sz="1400" dirty="0">
                <a:latin typeface="+mn-lt"/>
              </a:rPr>
              <a:t>Megan Dancause: </a:t>
            </a: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  <a:hlinkClick r:id="rId3"/>
              </a:rPr>
              <a:t>dancause@stevenscollege.edu</a:t>
            </a: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PA College of Health and Science: Jordan Eichelman</a:t>
            </a:r>
          </a:p>
          <a:p>
            <a:pPr marL="3175" indent="0">
              <a:buNone/>
            </a:pPr>
            <a:r>
              <a:rPr lang="en-US" sz="1400" dirty="0" smtClean="0">
                <a:latin typeface="+mn-lt"/>
                <a:hlinkClick r:id="rId4"/>
              </a:rPr>
              <a:t>jjeichelman@pacollege.edu</a:t>
            </a:r>
            <a:endParaRPr lang="en-US" sz="1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Millersville University: </a:t>
            </a:r>
            <a:r>
              <a:rPr lang="en-US" sz="1400" dirty="0">
                <a:latin typeface="+mn-lt"/>
              </a:rPr>
              <a:t>Katy </a:t>
            </a:r>
            <a:r>
              <a:rPr lang="en-US" sz="1400" dirty="0" smtClean="0">
                <a:latin typeface="+mn-lt"/>
              </a:rPr>
              <a:t>Ferrier</a:t>
            </a:r>
          </a:p>
          <a:p>
            <a:pPr marL="3175" indent="0">
              <a:buNone/>
            </a:pPr>
            <a:r>
              <a:rPr lang="en-US" sz="1400" dirty="0" smtClean="0">
                <a:latin typeface="+mn-lt"/>
                <a:hlinkClick r:id="rId5"/>
              </a:rPr>
              <a:t>katy.ferrier@millersville.edu</a:t>
            </a:r>
            <a:endParaRPr lang="en-US" sz="1400" dirty="0">
              <a:latin typeface="+mn-lt"/>
            </a:endParaRPr>
          </a:p>
          <a:p>
            <a:pPr marL="3175" indent="0">
              <a:buNone/>
            </a:pPr>
            <a:endParaRPr lang="en-US" sz="1400" dirty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Cecil </a:t>
            </a:r>
            <a:r>
              <a:rPr lang="en-US" sz="1400" dirty="0">
                <a:latin typeface="+mn-lt"/>
              </a:rPr>
              <a:t>College</a:t>
            </a:r>
            <a:r>
              <a:rPr lang="en-US" sz="1400" dirty="0" smtClean="0">
                <a:latin typeface="+mn-lt"/>
              </a:rPr>
              <a:t>: Mike Jerome</a:t>
            </a:r>
          </a:p>
          <a:p>
            <a:pPr marL="3175" indent="0">
              <a:buNone/>
            </a:pPr>
            <a:r>
              <a:rPr lang="en-US" sz="1400" dirty="0" smtClean="0">
                <a:latin typeface="+mn-lt"/>
                <a:hlinkClick r:id="rId6"/>
              </a:rPr>
              <a:t>mjerome@cecil.edu</a:t>
            </a:r>
            <a:endParaRPr lang="en-US" sz="1400" dirty="0" smtClean="0">
              <a:latin typeface="+mn-lt"/>
            </a:endParaRP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West Virginia University</a:t>
            </a:r>
          </a:p>
          <a:p>
            <a:pPr marL="3175" indent="0">
              <a:buNone/>
            </a:pPr>
            <a:r>
              <a:rPr lang="en-US" sz="1400" dirty="0" smtClean="0">
                <a:latin typeface="+mn-lt"/>
              </a:rPr>
              <a:t>Kelly Lowery</a:t>
            </a:r>
          </a:p>
          <a:p>
            <a:pPr marL="3175" indent="0">
              <a:buNone/>
            </a:pPr>
            <a:r>
              <a:rPr lang="en-US" sz="1400" u="sng" dirty="0">
                <a:latin typeface="+mn-lt"/>
                <a:hlinkClick r:id="rId7"/>
              </a:rPr>
              <a:t>kelly.lowery@mail.wvu.edu</a:t>
            </a:r>
            <a:r>
              <a:rPr lang="en-US" sz="1400" dirty="0">
                <a:latin typeface="+mn-lt"/>
              </a:rPr>
              <a:t> </a:t>
            </a:r>
          </a:p>
          <a:p>
            <a:pPr marL="3175" indent="0">
              <a:buNone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8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6772" y="395725"/>
            <a:ext cx="6172200" cy="8001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Open Forum: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56" y="1783755"/>
            <a:ext cx="2171700" cy="202257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43136" y="273062"/>
            <a:ext cx="5843239" cy="104542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35"/>
              </a:spcBef>
              <a:buNone/>
              <a:defRPr/>
            </a:pPr>
            <a:r>
              <a:rPr lang="en-US" sz="1500" b="1" dirty="0" smtClean="0"/>
              <a:t>A-G: </a:t>
            </a:r>
            <a:r>
              <a:rPr lang="en-US" sz="1500" b="1" dirty="0"/>
              <a:t>Mrs. McTaggart; </a:t>
            </a:r>
            <a:r>
              <a:rPr lang="en-US" sz="1500" b="1" dirty="0" smtClean="0"/>
              <a:t>patricia_mctaggart@solancosd.org</a:t>
            </a:r>
            <a:endParaRPr lang="en-US" sz="1500" b="1" dirty="0"/>
          </a:p>
          <a:p>
            <a:pPr algn="ctr">
              <a:spcBef>
                <a:spcPts val="435"/>
              </a:spcBef>
              <a:buNone/>
              <a:defRPr/>
            </a:pPr>
            <a:r>
              <a:rPr lang="en-US" sz="1500" b="1" dirty="0" smtClean="0"/>
              <a:t>H-P Mrs</a:t>
            </a:r>
            <a:r>
              <a:rPr lang="en-US" sz="1500" b="1" dirty="0"/>
              <a:t>. Shumaker; </a:t>
            </a:r>
            <a:r>
              <a:rPr lang="en-US" sz="1500" b="1" dirty="0" smtClean="0"/>
              <a:t>kelly_shumaker@solancosd.org</a:t>
            </a:r>
            <a:endParaRPr lang="en-US" sz="1500" b="1" dirty="0"/>
          </a:p>
          <a:p>
            <a:pPr algn="ctr">
              <a:spcBef>
                <a:spcPts val="435"/>
              </a:spcBef>
              <a:buNone/>
              <a:defRPr/>
            </a:pPr>
            <a:r>
              <a:rPr lang="en-US" sz="1500" b="1" dirty="0" smtClean="0"/>
              <a:t>Q-Z: </a:t>
            </a:r>
            <a:r>
              <a:rPr lang="en-US" sz="1500" b="1" dirty="0"/>
              <a:t>Mrs. Capoferri; </a:t>
            </a:r>
            <a:r>
              <a:rPr lang="en-US" sz="1500" b="1" dirty="0" smtClean="0"/>
              <a:t>lindsay_capoferri@solancosd.org</a:t>
            </a:r>
            <a:endParaRPr 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73365" y="413417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Office: (717) 786-2151</a:t>
            </a:r>
          </a:p>
          <a:p>
            <a:pPr algn="ctr"/>
            <a:r>
              <a:rPr lang="en-US" sz="1200" dirty="0"/>
              <a:t>Fax: (717) 786-1808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93" y="925830"/>
            <a:ext cx="29713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Dates:</a:t>
            </a:r>
          </a:p>
          <a:p>
            <a:endParaRPr lang="en-US" dirty="0"/>
          </a:p>
          <a:p>
            <a:r>
              <a:rPr lang="en-US" b="1" dirty="0"/>
              <a:t>Financial Aid Night: </a:t>
            </a:r>
            <a:r>
              <a:rPr lang="en-US" dirty="0" smtClean="0"/>
              <a:t>October/November during Senior Year.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Fall College </a:t>
            </a:r>
            <a:r>
              <a:rPr lang="en-US" b="1" dirty="0"/>
              <a:t>Visits:</a:t>
            </a:r>
          </a:p>
          <a:p>
            <a:r>
              <a:rPr lang="en-US" dirty="0" smtClean="0"/>
              <a:t>Familiarize yourself with what colleges come to the high school now, and be prepared for next year when they will return to talk to you.</a:t>
            </a:r>
          </a:p>
          <a:p>
            <a:endParaRPr lang="en-US" dirty="0"/>
          </a:p>
          <a:p>
            <a:r>
              <a:rPr lang="en-US" b="1" dirty="0" smtClean="0"/>
              <a:t>College Applications:</a:t>
            </a:r>
          </a:p>
          <a:p>
            <a:r>
              <a:rPr lang="en-US" dirty="0" smtClean="0"/>
              <a:t>Use the summer to go on tours and visits to colleges so you can start applying by the end of October.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0750" y="2010519"/>
            <a:ext cx="2722292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Reminder: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Check out the Junior Timeline  from the College Board for a good understanding of where your student should be!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Don’t </a:t>
            </a:r>
            <a:r>
              <a:rPr lang="en-US" dirty="0"/>
              <a:t>forget about REMIND 101.  Pick up your instruction sheet before you leave! </a:t>
            </a: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Junior Athletes should be sure to register to the NCAA by the end of their Junior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616386" y="1289084"/>
            <a:ext cx="4210080" cy="4684996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/>
              <a:t>Prepare for the new SAT</a:t>
            </a:r>
            <a:r>
              <a:rPr lang="en-US" sz="1400" b="1" baseline="55000" dirty="0">
                <a:solidFill>
                  <a:srgbClr val="00529B"/>
                </a:solidFill>
              </a:rPr>
              <a:t>®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 smtClean="0"/>
              <a:t>Get </a:t>
            </a:r>
            <a:r>
              <a:rPr lang="en-US" sz="1800" dirty="0"/>
              <a:t>free, personalized, and focused practice through Khan Academy</a:t>
            </a:r>
            <a:r>
              <a:rPr lang="en-US" sz="1400" b="1" baseline="55000" dirty="0">
                <a:solidFill>
                  <a:srgbClr val="00529B"/>
                </a:solidFill>
              </a:rPr>
              <a:t>®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 smtClean="0"/>
              <a:t>Start </a:t>
            </a:r>
            <a:r>
              <a:rPr lang="en-US" sz="1800" dirty="0"/>
              <a:t>getting ready for college </a:t>
            </a:r>
            <a:r>
              <a:rPr lang="en-US" sz="1800" dirty="0" smtClean="0"/>
              <a:t>with college and career planning tools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 smtClean="0"/>
              <a:t>Enter the National Merit</a:t>
            </a:r>
            <a:r>
              <a:rPr lang="en-US" sz="1400" b="1" baseline="55000" dirty="0">
                <a:solidFill>
                  <a:srgbClr val="00529B"/>
                </a:solidFill>
              </a:rPr>
              <a:t>®</a:t>
            </a:r>
            <a:r>
              <a:rPr lang="en-US" sz="1800" dirty="0" smtClean="0"/>
              <a:t> Scholarship Program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 smtClean="0"/>
              <a:t>See which AP</a:t>
            </a:r>
            <a:r>
              <a:rPr lang="en-US" sz="1400" b="1" baseline="55000" dirty="0" smtClean="0">
                <a:solidFill>
                  <a:srgbClr val="00529B"/>
                </a:solidFill>
              </a:rPr>
              <a:t>®</a:t>
            </a:r>
            <a:r>
              <a:rPr lang="en-US" sz="1800" dirty="0" smtClean="0"/>
              <a:t> courses you might be ready for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1800" dirty="0" smtClean="0"/>
              <a:t>Get admission and financial aid information from colleges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2142" y="333375"/>
            <a:ext cx="3712746" cy="560705"/>
          </a:xfrm>
        </p:spPr>
        <p:txBody>
          <a:bodyPr/>
          <a:lstStyle/>
          <a:p>
            <a:r>
              <a:rPr lang="en-US" sz="2200" dirty="0" smtClean="0"/>
              <a:t>What are the Benefits </a:t>
            </a:r>
            <a:r>
              <a:rPr lang="en-US" sz="2200" dirty="0"/>
              <a:t>of </a:t>
            </a:r>
            <a:r>
              <a:rPr lang="en-US" sz="2200" dirty="0" smtClean="0"/>
              <a:t>Taking the PSAT/NMSQT</a:t>
            </a:r>
            <a:r>
              <a:rPr lang="en-US" sz="1400" baseline="75000" dirty="0"/>
              <a:t>®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18" name="Picture 17" descr="decorativ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1"/>
          <a:stretch/>
        </p:blipFill>
        <p:spPr>
          <a:xfrm>
            <a:off x="0" y="142333"/>
            <a:ext cx="3177978" cy="67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1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434340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Take a Guidance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258568"/>
            <a:ext cx="6172200" cy="324383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http://solancoguidance.weebly.com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How Do I Access My PSAT/NMSQT</a:t>
            </a:r>
            <a:r>
              <a:rPr lang="en-US" sz="1400" baseline="75000" dirty="0"/>
              <a:t>®</a:t>
            </a:r>
            <a:r>
              <a:rPr lang="en-US" sz="2200" dirty="0" smtClean="0"/>
              <a:t> Scores and Reports?</a:t>
            </a:r>
            <a:endParaRPr lang="en-US" sz="2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4692072"/>
            <a:ext cx="8153400" cy="1560945"/>
          </a:xfrm>
        </p:spPr>
        <p:txBody>
          <a:bodyPr/>
          <a:lstStyle/>
          <a:p>
            <a:pPr indent="-346075">
              <a:buFont typeface="+mj-lt"/>
              <a:buAutoNum type="arabicPeriod"/>
            </a:pPr>
            <a:r>
              <a:rPr lang="en-US" dirty="0" smtClean="0"/>
              <a:t>Review Your Paper Score Report- They are not in yet. We will get them to students with their original test booklets. </a:t>
            </a:r>
          </a:p>
          <a:p>
            <a:pPr indent="-346075">
              <a:buFont typeface="+mj-lt"/>
              <a:buAutoNum type="arabicPeriod"/>
            </a:pPr>
            <a:r>
              <a:rPr lang="en-US" dirty="0"/>
              <a:t>Review your Online reports- this is the preferred method because it familiarizes you with the College Board</a:t>
            </a:r>
          </a:p>
          <a:p>
            <a:pPr indent="-34607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Picture 12" descr="decorativ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6536"/>
            <a:ext cx="9144000" cy="33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I see my scores?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371" y="1019175"/>
            <a:ext cx="6657257" cy="5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How Do I Access My </a:t>
            </a:r>
            <a:r>
              <a:rPr lang="en-US" dirty="0" smtClean="0"/>
              <a:t>Online </a:t>
            </a:r>
            <a:r>
              <a:rPr lang="en-US" sz="2200" dirty="0" smtClean="0"/>
              <a:t>PSAT/NMSQT</a:t>
            </a:r>
            <a:r>
              <a:rPr lang="en-US" sz="1400" baseline="75000" dirty="0"/>
              <a:t>®</a:t>
            </a:r>
            <a:r>
              <a:rPr lang="en-US" sz="2200" dirty="0" smtClean="0"/>
              <a:t> Scores and Reports?</a:t>
            </a:r>
            <a:endParaRPr lang="en-US" sz="1600" b="0" i="1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-1" y="973138"/>
            <a:ext cx="8829827" cy="5401352"/>
          </a:xfrm>
        </p:spPr>
        <p:txBody>
          <a:bodyPr/>
          <a:lstStyle/>
          <a:p>
            <a:pPr marL="746125" lvl="1" indent="-457200">
              <a:buFont typeface="+mj-lt"/>
              <a:buAutoNum type="arabicPeriod"/>
            </a:pPr>
            <a:r>
              <a:rPr lang="en-US" dirty="0" smtClean="0"/>
              <a:t>Log in to an existing College Board account or create a new one at </a:t>
            </a:r>
            <a:r>
              <a:rPr lang="en-US" b="1" dirty="0" smtClean="0">
                <a:solidFill>
                  <a:srgbClr val="00529B"/>
                </a:solidFill>
              </a:rPr>
              <a:t>studentscores.collegeboard.org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529B"/>
                </a:solidFill>
                <a:hlinkClick r:id="rId3"/>
              </a:rPr>
              <a:t>https://studentscores.collegeboard.org/viewscore</a:t>
            </a:r>
            <a:endParaRPr lang="en-US" b="1" dirty="0" smtClean="0">
              <a:solidFill>
                <a:srgbClr val="00529B"/>
              </a:solidFill>
            </a:endParaRPr>
          </a:p>
          <a:p>
            <a:pPr marL="288925" lvl="1" indent="0">
              <a:buNone/>
            </a:pPr>
            <a:endParaRPr lang="en-US" b="1" dirty="0" smtClean="0">
              <a:solidFill>
                <a:srgbClr val="00529B"/>
              </a:solidFill>
            </a:endParaRPr>
          </a:p>
          <a:p>
            <a:endParaRPr lang="en-US" dirty="0"/>
          </a:p>
        </p:txBody>
      </p:sp>
      <p:sp>
        <p:nvSpPr>
          <p:cNvPr id="20" name="Oval 19" descr="Screen shot from My Online PSAT/NMSQT Scores and Reports. The Sign-up link is circled and an orange arrow points to a pop-up box where the student can enter information to set up an account."/>
          <p:cNvSpPr/>
          <p:nvPr/>
        </p:nvSpPr>
        <p:spPr>
          <a:xfrm>
            <a:off x="5051929" y="2652456"/>
            <a:ext cx="548640" cy="390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Screen shot from My Online PSAT/NMSQT Scores and Reports. The Sign-up link is circled and an orange arrow points to a pop-up box where the student can enter information to set up an account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97" y="2131872"/>
            <a:ext cx="5730243" cy="3124018"/>
          </a:xfrm>
          <a:prstGeom prst="rect">
            <a:avLst/>
          </a:prstGeom>
          <a:ln>
            <a:noFill/>
          </a:ln>
          <a:effectLst>
            <a:outerShdw blurRad="136525" dir="246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 descr="Screen shot from My Online PSAT/NMSQT Scores and Reports. The Sign-up link is circled and an orange arrow points to a pop-up box where the student can enter information to set up an account."/>
          <p:cNvSpPr/>
          <p:nvPr/>
        </p:nvSpPr>
        <p:spPr>
          <a:xfrm>
            <a:off x="971006" y="3975142"/>
            <a:ext cx="804214" cy="423672"/>
          </a:xfrm>
          <a:prstGeom prst="ellipse">
            <a:avLst/>
          </a:prstGeom>
          <a:noFill/>
          <a:ln>
            <a:solidFill>
              <a:srgbClr val="F7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Screen shot from My Online PSAT/NMSQT Scores and Reports. The Sign-up link is circled and an orange arrow points to a pop-up box where the student can enter information to set up an account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69" y="3719892"/>
            <a:ext cx="3229258" cy="2530945"/>
          </a:xfrm>
          <a:prstGeom prst="rect">
            <a:avLst/>
          </a:prstGeom>
          <a:ln>
            <a:noFill/>
          </a:ln>
          <a:effectLst>
            <a:outerShdw blurRad="136525" dir="246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 descr="Screen shot from My Online PSAT/NMSQT Scores and Reports. The Sign-up link is circled and an orange arrow points to a pop-up box where the student can enter information to set up an account."/>
          <p:cNvSpPr/>
          <p:nvPr/>
        </p:nvSpPr>
        <p:spPr>
          <a:xfrm rot="16200000">
            <a:off x="4838417" y="4804803"/>
            <a:ext cx="646176" cy="878128"/>
          </a:xfrm>
          <a:prstGeom prst="downArrow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What Are My Next Steps?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426692"/>
            <a:ext cx="8153400" cy="3251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Continue to take challenging courses in high school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Career exploration ( links on our website)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Start building a college list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Link scores with Khan Academy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Set up a practice plan and stick to it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Register for the SAT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Utilize other resources to research and prepare for college</a:t>
            </a:r>
            <a:endParaRPr lang="en-US" dirty="0"/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436"/>
            <a:ext cx="9166410" cy="25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Official SAT Practice with Khan Academy</a:t>
            </a:r>
            <a:r>
              <a:rPr lang="en-US" sz="1400" baseline="75000" dirty="0" smtClean="0"/>
              <a:t>®</a:t>
            </a:r>
            <a:r>
              <a:rPr lang="en-US" sz="2200" dirty="0" smtClean="0"/>
              <a:t> – It’s FREE!</a:t>
            </a:r>
            <a:endParaRPr lang="en-US" sz="2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0296" y="1192903"/>
            <a:ext cx="3561080" cy="4236720"/>
          </a:xfrm>
        </p:spPr>
        <p:txBody>
          <a:bodyPr/>
          <a:lstStyle/>
          <a:p>
            <a:r>
              <a:rPr lang="en-US" sz="1800" dirty="0" smtClean="0"/>
              <a:t>Sign up for Official SAT Practice for free</a:t>
            </a:r>
          </a:p>
          <a:p>
            <a:pPr lvl="1"/>
            <a:r>
              <a:rPr lang="en-US" b="1" dirty="0">
                <a:solidFill>
                  <a:srgbClr val="00529B"/>
                </a:solidFill>
              </a:rPr>
              <a:t>s</a:t>
            </a:r>
            <a:r>
              <a:rPr lang="en-US" b="1" dirty="0" smtClean="0">
                <a:solidFill>
                  <a:srgbClr val="00529B"/>
                </a:solidFill>
              </a:rPr>
              <a:t>atpractice.org</a:t>
            </a:r>
          </a:p>
          <a:p>
            <a:r>
              <a:rPr lang="en-US" sz="1800" dirty="0" smtClean="0"/>
              <a:t>Complete practice problems and diagnostic quizzes</a:t>
            </a:r>
            <a:endParaRPr lang="en-US" sz="1800" dirty="0"/>
          </a:p>
          <a:p>
            <a:pPr lvl="0"/>
            <a:r>
              <a:rPr lang="en-US" sz="1800" dirty="0" smtClean="0"/>
              <a:t>Link your College Board and Khan Academy accounts. </a:t>
            </a:r>
          </a:p>
          <a:p>
            <a:pPr lvl="1"/>
            <a:r>
              <a:rPr lang="en-US" dirty="0" smtClean="0"/>
              <a:t>All SAT </a:t>
            </a:r>
            <a:r>
              <a:rPr lang="en-US" dirty="0"/>
              <a:t>Suite </a:t>
            </a:r>
            <a:r>
              <a:rPr lang="en-US" dirty="0" smtClean="0"/>
              <a:t>results will be sent to further customize practice on Khan Academy using actual results.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Shape 29" descr="decorativ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25" y="1210235"/>
            <a:ext cx="3100185" cy="510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443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steps will I follow to link my College Board account to Khan Academy</a:t>
            </a:r>
            <a:r>
              <a:rPr lang="en-US" sz="1600" baseline="75000" dirty="0"/>
              <a:t>®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87" y="1371001"/>
            <a:ext cx="4554818" cy="2783841"/>
          </a:xfrm>
        </p:spPr>
        <p:txBody>
          <a:bodyPr/>
          <a:lstStyle/>
          <a:p>
            <a:pPr>
              <a:spcBef>
                <a:spcPts val="2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529B"/>
                </a:solidFill>
              </a:rPr>
              <a:t>Step 1:</a:t>
            </a:r>
            <a:r>
              <a:rPr lang="en-US" sz="1800" dirty="0"/>
              <a:t> Log in or create a Khan Academy Account </a:t>
            </a:r>
          </a:p>
          <a:p>
            <a:pPr>
              <a:spcBef>
                <a:spcPts val="2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529B"/>
                </a:solidFill>
              </a:rPr>
              <a:t>Step 2:</a:t>
            </a:r>
            <a:r>
              <a:rPr lang="en-US" sz="1800" dirty="0"/>
              <a:t> When prompted; agree to link your Khan Academy and College Board account. </a:t>
            </a:r>
            <a:r>
              <a:rPr lang="en-US" sz="1800" dirty="0" smtClean="0"/>
              <a:t>You </a:t>
            </a:r>
            <a:r>
              <a:rPr lang="en-US" sz="1800" dirty="0"/>
              <a:t>will then be directed to</a:t>
            </a:r>
            <a:r>
              <a:rPr lang="en-US" sz="1800" b="1" dirty="0">
                <a:solidFill>
                  <a:srgbClr val="00529B"/>
                </a:solidFill>
              </a:rPr>
              <a:t> </a:t>
            </a:r>
            <a:r>
              <a:rPr lang="en-US" sz="1800" b="1" dirty="0" err="1">
                <a:solidFill>
                  <a:srgbClr val="00529B"/>
                </a:solidFill>
              </a:rPr>
              <a:t>collegeboard.org</a:t>
            </a:r>
            <a:r>
              <a:rPr lang="en-US" sz="1800" dirty="0"/>
              <a:t>.</a:t>
            </a:r>
          </a:p>
          <a:p>
            <a:pPr>
              <a:spcBef>
                <a:spcPts val="2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529B"/>
                </a:solidFill>
              </a:rPr>
              <a:t>Step 3:</a:t>
            </a:r>
            <a:r>
              <a:rPr lang="en-US" sz="1800" dirty="0"/>
              <a:t> Sign in or create </a:t>
            </a:r>
            <a:r>
              <a:rPr lang="en-US" sz="1800" dirty="0" smtClean="0"/>
              <a:t>a</a:t>
            </a:r>
            <a:br>
              <a:rPr lang="en-US" sz="1800" dirty="0" smtClean="0"/>
            </a:br>
            <a:r>
              <a:rPr lang="en-US" sz="1800" dirty="0" smtClean="0"/>
              <a:t>College </a:t>
            </a:r>
            <a:r>
              <a:rPr lang="en-US" sz="1800" dirty="0"/>
              <a:t>Board Account</a:t>
            </a:r>
          </a:p>
          <a:p>
            <a:pPr>
              <a:spcBef>
                <a:spcPts val="2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529B"/>
                </a:solidFill>
              </a:rPr>
              <a:t>Step 4: </a:t>
            </a:r>
            <a:r>
              <a:rPr lang="en-US" sz="1800" dirty="0"/>
              <a:t>When prompted; hit </a:t>
            </a:r>
            <a:r>
              <a:rPr lang="en-US" sz="1800" dirty="0" smtClean="0"/>
              <a:t>“Send” </a:t>
            </a:r>
            <a:r>
              <a:rPr lang="en-US" sz="1800" dirty="0"/>
              <a:t>to authorize the account linking</a:t>
            </a:r>
          </a:p>
          <a:p>
            <a:pPr>
              <a:spcBef>
                <a:spcPts val="2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529B"/>
                </a:solidFill>
              </a:rPr>
              <a:t>Step 5:</a:t>
            </a:r>
            <a:r>
              <a:rPr lang="en-US" sz="1800" dirty="0"/>
              <a:t> Start practicing on Official SAT practice on Khan Academy!</a:t>
            </a: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442960" y="6374490"/>
            <a:ext cx="237490" cy="2193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4" descr="decorativ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18" y="1447789"/>
            <a:ext cx="3765177" cy="37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heme1">
  <a:themeElements>
    <a:clrScheme name="College Board Colors">
      <a:dk1>
        <a:sysClr val="windowText" lastClr="000000"/>
      </a:dk1>
      <a:lt1>
        <a:sysClr val="window" lastClr="FFFFFF"/>
      </a:lt1>
      <a:dk2>
        <a:srgbClr val="002776"/>
      </a:dk2>
      <a:lt2>
        <a:srgbClr val="7E8B7A"/>
      </a:lt2>
      <a:accent1>
        <a:srgbClr val="00ADEE"/>
      </a:accent1>
      <a:accent2>
        <a:srgbClr val="9BA602"/>
      </a:accent2>
      <a:accent3>
        <a:srgbClr val="B4C0BA"/>
      </a:accent3>
      <a:accent4>
        <a:srgbClr val="5F0023"/>
      </a:accent4>
      <a:accent5>
        <a:srgbClr val="FC4128"/>
      </a:accent5>
      <a:accent6>
        <a:srgbClr val="ED8500"/>
      </a:accent6>
      <a:hlink>
        <a:srgbClr val="5F0023"/>
      </a:hlink>
      <a:folHlink>
        <a:srgbClr val="7E8B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BO011_Laptop_Template_071112_6c">
  <a:themeElements>
    <a:clrScheme name="College Board Colors">
      <a:dk1>
        <a:sysClr val="windowText" lastClr="000000"/>
      </a:dk1>
      <a:lt1>
        <a:sysClr val="window" lastClr="FFFFFF"/>
      </a:lt1>
      <a:dk2>
        <a:srgbClr val="002776"/>
      </a:dk2>
      <a:lt2>
        <a:srgbClr val="7E8B7A"/>
      </a:lt2>
      <a:accent1>
        <a:srgbClr val="00ADEE"/>
      </a:accent1>
      <a:accent2>
        <a:srgbClr val="9BA602"/>
      </a:accent2>
      <a:accent3>
        <a:srgbClr val="B4C0BA"/>
      </a:accent3>
      <a:accent4>
        <a:srgbClr val="5F0023"/>
      </a:accent4>
      <a:accent5>
        <a:srgbClr val="FC4128"/>
      </a:accent5>
      <a:accent6>
        <a:srgbClr val="ED8500"/>
      </a:accent6>
      <a:hlink>
        <a:srgbClr val="5F0023"/>
      </a:hlink>
      <a:folHlink>
        <a:srgbClr val="7E8B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lege Board Colors">
    <a:dk1>
      <a:sysClr val="windowText" lastClr="000000"/>
    </a:dk1>
    <a:lt1>
      <a:sysClr val="window" lastClr="FFFFFF"/>
    </a:lt1>
    <a:dk2>
      <a:srgbClr val="002776"/>
    </a:dk2>
    <a:lt2>
      <a:srgbClr val="7E8B7A"/>
    </a:lt2>
    <a:accent1>
      <a:srgbClr val="00ADEE"/>
    </a:accent1>
    <a:accent2>
      <a:srgbClr val="9BA602"/>
    </a:accent2>
    <a:accent3>
      <a:srgbClr val="B4C0BA"/>
    </a:accent3>
    <a:accent4>
      <a:srgbClr val="5F0023"/>
    </a:accent4>
    <a:accent5>
      <a:srgbClr val="FC4128"/>
    </a:accent5>
    <a:accent6>
      <a:srgbClr val="ED8500"/>
    </a:accent6>
    <a:hlink>
      <a:srgbClr val="5F0023"/>
    </a:hlink>
    <a:folHlink>
      <a:srgbClr val="7E8B7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CBO011_Laptop_Template_071112_6c</Template>
  <TotalTime>24449</TotalTime>
  <Words>824</Words>
  <Application>Microsoft Office PowerPoint</Application>
  <PresentationFormat>On-screen Show (4:3)</PresentationFormat>
  <Paragraphs>138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Lucida Grande</vt:lpstr>
      <vt:lpstr>Symbol</vt:lpstr>
      <vt:lpstr>Univers LT Std 45 Light</vt:lpstr>
      <vt:lpstr>Wingdings</vt:lpstr>
      <vt:lpstr>Theme1</vt:lpstr>
      <vt:lpstr>1_CBO011_Laptop_Template_071112_6c</vt:lpstr>
      <vt:lpstr>2019/2020 PSAT/ Junior Information Night</vt:lpstr>
      <vt:lpstr>Agenda</vt:lpstr>
      <vt:lpstr>What are the Benefits of Taking the PSAT/NMSQT®?</vt:lpstr>
      <vt:lpstr>How Do I Access My PSAT/NMSQT® Scores and Reports?</vt:lpstr>
      <vt:lpstr>When can I see my scores?</vt:lpstr>
      <vt:lpstr>How Do I Access My Online PSAT/NMSQT® Scores and Reports?</vt:lpstr>
      <vt:lpstr>What Are My Next Steps?</vt:lpstr>
      <vt:lpstr>Official SAT Practice with Khan Academy® – It’s FREE!</vt:lpstr>
      <vt:lpstr>What steps will I follow to link my College Board account to Khan Academy®?</vt:lpstr>
      <vt:lpstr>How can I Link my College Board and Khan Academy® Accounts?</vt:lpstr>
      <vt:lpstr>How Can I Practice with Khan Academy®? </vt:lpstr>
      <vt:lpstr>When Should I Take the SAT®?</vt:lpstr>
      <vt:lpstr>How Do I Register for the SAT®?</vt:lpstr>
      <vt:lpstr>College Board Opportunity Scholarships</vt:lpstr>
      <vt:lpstr>Opportunity Scholarships</vt:lpstr>
      <vt:lpstr>6 Steps…</vt:lpstr>
      <vt:lpstr>To do list….</vt:lpstr>
      <vt:lpstr>PowerPoint Presentation</vt:lpstr>
      <vt:lpstr>Where to start?</vt:lpstr>
      <vt:lpstr>Everyone is eligible…</vt:lpstr>
      <vt:lpstr>Opportunities scholarship</vt:lpstr>
      <vt:lpstr>Fall of Junior Year</vt:lpstr>
      <vt:lpstr>Winter…</vt:lpstr>
      <vt:lpstr>Spring of Junior year….</vt:lpstr>
      <vt:lpstr>Summer before Senior year..</vt:lpstr>
      <vt:lpstr>What is Dual Enrollment?</vt:lpstr>
      <vt:lpstr>Dual Enrollment  Contract</vt:lpstr>
      <vt:lpstr>Dual Enrollment Opportunities</vt:lpstr>
      <vt:lpstr>Open Forum:</vt:lpstr>
      <vt:lpstr>Take a Guidance Tour</vt:lpstr>
    </vt:vector>
  </TitlesOfParts>
  <Company>The College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PSAT/NMSQT Scores to Increase College Readiness Presentation | SAT Suite of Assessments – The College Board</dc:title>
  <dc:subject>A presentation for students on accessing PSAT/NMSQT scores online, understanding the score reports, and using scores to increase their college readiness.</dc:subject>
  <dc:creator>kfoley;The College Board;SAT Suite of Assessments;PSAT/NMSQT@collegeboard.org</dc:creator>
  <cp:lastModifiedBy>Capoferri, Lindsay</cp:lastModifiedBy>
  <cp:revision>576</cp:revision>
  <cp:lastPrinted>2016-12-15T20:29:50Z</cp:lastPrinted>
  <dcterms:created xsi:type="dcterms:W3CDTF">2012-09-18T19:35:30Z</dcterms:created>
  <dcterms:modified xsi:type="dcterms:W3CDTF">2019-12-10T20:19:42Z</dcterms:modified>
</cp:coreProperties>
</file>