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80" r:id="rId8"/>
    <p:sldId id="263" r:id="rId9"/>
    <p:sldId id="277" r:id="rId10"/>
    <p:sldId id="283" r:id="rId11"/>
    <p:sldId id="278" r:id="rId12"/>
    <p:sldId id="270" r:id="rId13"/>
    <p:sldId id="273" r:id="rId14"/>
    <p:sldId id="274" r:id="rId15"/>
    <p:sldId id="279" r:id="rId16"/>
    <p:sldId id="275" r:id="rId17"/>
    <p:sldId id="266" r:id="rId18"/>
    <p:sldId id="269" r:id="rId19"/>
    <p:sldId id="271" r:id="rId20"/>
    <p:sldId id="272" r:id="rId21"/>
    <p:sldId id="267" r:id="rId22"/>
    <p:sldId id="26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2/13/2019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CourseSelectionPos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owerschool.solanco.k12.pa.us/public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Selection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Senior year….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93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3982391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Step 2: Find the Button for Class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339959"/>
            <a:ext cx="8915400" cy="3777622"/>
          </a:xfrm>
        </p:spPr>
        <p:txBody>
          <a:bodyPr/>
          <a:lstStyle/>
          <a:p>
            <a:r>
              <a:rPr lang="en-US" dirty="0" smtClean="0"/>
              <a:t>It may look like this: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5315" y="127186"/>
            <a:ext cx="4365953" cy="663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55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2305" y="1247457"/>
            <a:ext cx="971550" cy="4807903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34207" y="370110"/>
            <a:ext cx="9770406" cy="1280890"/>
          </a:xfrm>
        </p:spPr>
        <p:txBody>
          <a:bodyPr/>
          <a:lstStyle/>
          <a:p>
            <a:r>
              <a:rPr lang="en-US" dirty="0" smtClean="0"/>
              <a:t>Step 3 – first, choose core classes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055" y="1481137"/>
            <a:ext cx="2762250" cy="47339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02034" y="4612533"/>
            <a:ext cx="42868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Most seniors still need 1.0 credit of English.  </a:t>
            </a:r>
          </a:p>
          <a:p>
            <a:r>
              <a:rPr lang="en-US" dirty="0" smtClean="0"/>
              <a:t>Students pursuing post-secondary education are encouraged to take a 4</a:t>
            </a:r>
            <a:r>
              <a:rPr lang="en-US" baseline="30000" dirty="0" smtClean="0"/>
              <a:t>th</a:t>
            </a:r>
            <a:r>
              <a:rPr lang="en-US" dirty="0" smtClean="0"/>
              <a:t> year of math and additional core electives. 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85398" y="1897082"/>
            <a:ext cx="50811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Reminder of GRAD Requirements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4 </a:t>
            </a:r>
            <a:r>
              <a:rPr lang="en-US" dirty="0"/>
              <a:t>credits of English</a:t>
            </a:r>
          </a:p>
          <a:p>
            <a:pPr lvl="1"/>
            <a:r>
              <a:rPr lang="en-US" dirty="0"/>
              <a:t>3 credits of Math </a:t>
            </a:r>
          </a:p>
          <a:p>
            <a:pPr lvl="1"/>
            <a:r>
              <a:rPr lang="en-US" dirty="0"/>
              <a:t>3 credits of Science</a:t>
            </a:r>
          </a:p>
          <a:p>
            <a:pPr lvl="1"/>
            <a:r>
              <a:rPr lang="en-US" dirty="0"/>
              <a:t>3 credits of Social </a:t>
            </a:r>
            <a:r>
              <a:rPr lang="en-US" dirty="0" smtClean="0"/>
              <a:t>Studies</a:t>
            </a:r>
          </a:p>
          <a:p>
            <a:pPr lvl="1"/>
            <a:r>
              <a:rPr lang="en-US" dirty="0" smtClean="0"/>
              <a:t>1 additional Core Credit</a:t>
            </a:r>
          </a:p>
          <a:p>
            <a:pPr lvl="1"/>
            <a:r>
              <a:rPr lang="en-US" dirty="0" smtClean="0"/>
              <a:t>1.5 fitness</a:t>
            </a:r>
          </a:p>
          <a:p>
            <a:pPr lvl="1"/>
            <a:r>
              <a:rPr lang="en-US" dirty="0" smtClean="0"/>
              <a:t>.50 wellness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98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486" y="102870"/>
            <a:ext cx="9725904" cy="650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4207" y="44990"/>
            <a:ext cx="9770406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4 – Choose your Top Elective Choices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21080" y="983555"/>
            <a:ext cx="3931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 sure to select electives for a total of 7.0 credits. These are your top choices.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92800" y="5228112"/>
            <a:ext cx="485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are loaded in alphabetic order. You must scroll page by page to find the one you want.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080" y="1900237"/>
            <a:ext cx="9921240" cy="3057525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 rot="13694556">
            <a:off x="6157611" y="4572590"/>
            <a:ext cx="883920" cy="391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2171845">
            <a:off x="4752008" y="1437745"/>
            <a:ext cx="883920" cy="391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8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787" y="174941"/>
            <a:ext cx="8911687" cy="1280890"/>
          </a:xfrm>
        </p:spPr>
        <p:txBody>
          <a:bodyPr/>
          <a:lstStyle/>
          <a:p>
            <a:r>
              <a:rPr lang="en-US" dirty="0" smtClean="0"/>
              <a:t>Step 5 – Choose </a:t>
            </a:r>
            <a:r>
              <a:rPr lang="en-US" dirty="0"/>
              <a:t>Y</a:t>
            </a:r>
            <a:r>
              <a:rPr lang="en-US" dirty="0" smtClean="0"/>
              <a:t>our Alternates.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962" y="4654573"/>
            <a:ext cx="9470358" cy="163954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000" dirty="0" smtClean="0"/>
              <a:t>PowerSchool will try its best to select your top choice based on all possible course combinations.</a:t>
            </a:r>
          </a:p>
          <a:p>
            <a:r>
              <a:rPr lang="en-US" sz="2000" dirty="0" smtClean="0"/>
              <a:t>In the event that a course is not available during a time slot, it will use the Alternates to build your schedule. Please select meaningful alternates that you could live with in the event a top choice class is not available.</a:t>
            </a:r>
            <a:endParaRPr lang="en-US" sz="2000" dirty="0"/>
          </a:p>
        </p:txBody>
      </p:sp>
      <p:sp>
        <p:nvSpPr>
          <p:cNvPr id="7" name="Down Arrow 6"/>
          <p:cNvSpPr/>
          <p:nvPr/>
        </p:nvSpPr>
        <p:spPr>
          <a:xfrm rot="8592850">
            <a:off x="9377681" y="1260721"/>
            <a:ext cx="264160" cy="650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93" y="1246367"/>
            <a:ext cx="9501620" cy="327991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940264" y="2124832"/>
            <a:ext cx="265176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 are strongly encouraged to choose alternate classes.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96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102" y="479725"/>
            <a:ext cx="9183916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Please Raise Your Hand if you are stuck!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002" y="1905000"/>
            <a:ext cx="7745610" cy="3777622"/>
          </a:xfrm>
        </p:spPr>
        <p:txBody>
          <a:bodyPr>
            <a:normAutofit/>
          </a:bodyPr>
          <a:lstStyle/>
          <a:p>
            <a:r>
              <a:rPr lang="en-US" dirty="0" smtClean="0"/>
              <a:t>You cannot close this out unless you select the correct amount of credits for electives and alternates.</a:t>
            </a:r>
          </a:p>
          <a:p>
            <a:r>
              <a:rPr lang="en-US" dirty="0" smtClean="0"/>
              <a:t>Access will be closed in about two weeks. This gives you and your parent/guardian the opportunity to log in and make changes only to electives. </a:t>
            </a:r>
          </a:p>
          <a:p>
            <a:r>
              <a:rPr lang="en-US" dirty="0"/>
              <a:t>If you plan to attend the CTC, be sure that you </a:t>
            </a:r>
            <a:r>
              <a:rPr lang="en-US" dirty="0" smtClean="0"/>
              <a:t>will have completed all of your fitness credits. </a:t>
            </a:r>
          </a:p>
          <a:p>
            <a:r>
              <a:rPr lang="en-US" dirty="0" smtClean="0"/>
              <a:t>Please follow up with your counselor if you think of any other questions. </a:t>
            </a:r>
          </a:p>
          <a:p>
            <a:r>
              <a:rPr lang="en-US" dirty="0" smtClean="0"/>
              <a:t>Finish strong this year so that you can continue next year being awesome!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15329" y="2845806"/>
            <a:ext cx="2191407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A Few Reminders:</a:t>
            </a:r>
            <a:endParaRPr lang="en-US" sz="2800" dirty="0"/>
          </a:p>
        </p:txBody>
      </p:sp>
      <p:sp>
        <p:nvSpPr>
          <p:cNvPr id="5" name="Left Brace 4"/>
          <p:cNvSpPr/>
          <p:nvPr/>
        </p:nvSpPr>
        <p:spPr>
          <a:xfrm>
            <a:off x="3936746" y="1905000"/>
            <a:ext cx="350509" cy="36626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36727" y="6168344"/>
            <a:ext cx="442912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www.solancoguidance.weebly.com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97721" y="6014456"/>
            <a:ext cx="3748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This PowerPoint and other information is available on our website: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5667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181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7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698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1700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4362994"/>
          </a:xfrm>
        </p:spPr>
        <p:txBody>
          <a:bodyPr/>
          <a:lstStyle/>
          <a:p>
            <a:r>
              <a:rPr lang="en-US" dirty="0" smtClean="0"/>
              <a:t>26 credits</a:t>
            </a:r>
          </a:p>
          <a:p>
            <a:r>
              <a:rPr lang="en-US" dirty="0" smtClean="0"/>
              <a:t>4.0 English</a:t>
            </a:r>
          </a:p>
          <a:p>
            <a:r>
              <a:rPr lang="en-US" dirty="0" smtClean="0"/>
              <a:t>3.0 Science</a:t>
            </a:r>
          </a:p>
          <a:p>
            <a:r>
              <a:rPr lang="en-US" dirty="0" smtClean="0"/>
              <a:t>3.0 Math</a:t>
            </a:r>
          </a:p>
          <a:p>
            <a:r>
              <a:rPr lang="en-US" dirty="0" smtClean="0"/>
              <a:t>3.0 Social Studies</a:t>
            </a:r>
          </a:p>
          <a:p>
            <a:r>
              <a:rPr lang="en-US" dirty="0" smtClean="0"/>
              <a:t>1.0 additional core.  This means you have to pick another Math, Science or Social Studies and take 1.0 additional credit. </a:t>
            </a:r>
          </a:p>
          <a:p>
            <a:r>
              <a:rPr lang="en-US" dirty="0" smtClean="0"/>
              <a:t>1.5 Fitness</a:t>
            </a:r>
          </a:p>
          <a:p>
            <a:r>
              <a:rPr lang="en-US" dirty="0" smtClean="0"/>
              <a:t>.5 Wellness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5 Credits to be considered a Sophomore</a:t>
            </a:r>
          </a:p>
          <a:p>
            <a:r>
              <a:rPr lang="en-US" dirty="0" smtClean="0"/>
              <a:t>12 Credits to be considered a Junior</a:t>
            </a:r>
          </a:p>
          <a:p>
            <a:r>
              <a:rPr lang="en-US" dirty="0" smtClean="0"/>
              <a:t>19 credits to be a Senior</a:t>
            </a:r>
          </a:p>
          <a:p>
            <a:pPr lvl="2"/>
            <a:r>
              <a:rPr lang="en-US" dirty="0" smtClean="0"/>
              <a:t>You MUST have 19 credits to be eligible for CTC</a:t>
            </a:r>
          </a:p>
          <a:p>
            <a:pPr lvl="2"/>
            <a:r>
              <a:rPr lang="en-US" dirty="0" smtClean="0"/>
              <a:t>If you DO NOT have 19 Credits going in to Senior year you will have to take credit recovery/summer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34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324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2945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604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Graduation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Make sure you:</a:t>
            </a:r>
          </a:p>
          <a:p>
            <a:pPr lvl="2"/>
            <a:r>
              <a:rPr lang="en-US" dirty="0" smtClean="0"/>
              <a:t>Are currently passing all of your classes</a:t>
            </a:r>
          </a:p>
          <a:p>
            <a:pPr lvl="2"/>
            <a:r>
              <a:rPr lang="en-US" dirty="0" smtClean="0"/>
              <a:t>If you failed anything….see your counselor</a:t>
            </a:r>
          </a:p>
          <a:p>
            <a:pPr lvl="2"/>
            <a:r>
              <a:rPr lang="en-US" dirty="0" smtClean="0"/>
              <a:t>American Studies</a:t>
            </a:r>
          </a:p>
          <a:p>
            <a:pPr lvl="2"/>
            <a:r>
              <a:rPr lang="en-US" dirty="0" smtClean="0"/>
              <a:t>Fitness</a:t>
            </a:r>
          </a:p>
          <a:p>
            <a:pPr lvl="2"/>
            <a:r>
              <a:rPr lang="en-US" dirty="0" smtClean="0"/>
              <a:t>Graduation Progress sheet</a:t>
            </a:r>
          </a:p>
          <a:p>
            <a:pPr marL="1097280" lvl="4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End of this year you SHOULD have completed</a:t>
            </a:r>
          </a:p>
          <a:p>
            <a:pPr lvl="1"/>
            <a:r>
              <a:rPr lang="en-US" dirty="0" smtClean="0"/>
              <a:t>3 Years of English</a:t>
            </a:r>
          </a:p>
          <a:p>
            <a:pPr lvl="1"/>
            <a:r>
              <a:rPr lang="en-US" dirty="0" smtClean="0"/>
              <a:t>3 Years of Math</a:t>
            </a:r>
          </a:p>
          <a:p>
            <a:pPr lvl="1"/>
            <a:r>
              <a:rPr lang="en-US" dirty="0" smtClean="0"/>
              <a:t>3 Years Science</a:t>
            </a:r>
          </a:p>
          <a:p>
            <a:pPr lvl="1"/>
            <a:r>
              <a:rPr lang="en-US" dirty="0" smtClean="0"/>
              <a:t>3 Years of Social Studies</a:t>
            </a:r>
          </a:p>
          <a:p>
            <a:pPr lvl="1"/>
            <a:r>
              <a:rPr lang="en-US" dirty="0" smtClean="0"/>
              <a:t>1.5 fitness</a:t>
            </a:r>
          </a:p>
          <a:p>
            <a:pPr lvl="1"/>
            <a:r>
              <a:rPr lang="en-US" dirty="0" smtClean="0"/>
              <a:t>.5 wellness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 you are missing anything, now is the time to speak with your counselor</a:t>
            </a:r>
          </a:p>
        </p:txBody>
      </p:sp>
    </p:spTree>
    <p:extLst>
      <p:ext uri="{BB962C8B-B14F-4D97-AF65-F5344CB8AC3E}">
        <p14:creationId xmlns:p14="http://schemas.microsoft.com/office/powerpoint/2010/main" val="70789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CTC senior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Most programs are full day</a:t>
            </a:r>
          </a:p>
          <a:p>
            <a:r>
              <a:rPr lang="en-US" dirty="0" smtClean="0"/>
              <a:t>7 credits</a:t>
            </a:r>
          </a:p>
          <a:p>
            <a:pPr lvl="1"/>
            <a:r>
              <a:rPr lang="en-US" dirty="0" smtClean="0"/>
              <a:t>1.0 English </a:t>
            </a:r>
          </a:p>
          <a:p>
            <a:pPr lvl="1"/>
            <a:r>
              <a:rPr lang="en-US" dirty="0" smtClean="0"/>
              <a:t>1.0 Math</a:t>
            </a:r>
          </a:p>
          <a:p>
            <a:pPr lvl="1"/>
            <a:r>
              <a:rPr lang="en-US" dirty="0" smtClean="0"/>
              <a:t>5.0 Electives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 MUST have all requirements met before senior year if you want to attend CTC. </a:t>
            </a:r>
          </a:p>
          <a:p>
            <a:r>
              <a:rPr lang="en-US" dirty="0" smtClean="0"/>
              <a:t>You MUST have all your requirements to be eligible for senior options.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23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you will….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Graduation Progress</a:t>
            </a:r>
          </a:p>
          <a:p>
            <a:r>
              <a:rPr lang="en-US" dirty="0" smtClean="0"/>
              <a:t>Review credits</a:t>
            </a:r>
          </a:p>
          <a:p>
            <a:r>
              <a:rPr lang="en-US" dirty="0" smtClean="0"/>
              <a:t>Enter </a:t>
            </a:r>
            <a:r>
              <a:rPr lang="en-US" smtClean="0"/>
              <a:t>course requests</a:t>
            </a:r>
            <a:endParaRPr lang="en-US" dirty="0" smtClean="0"/>
          </a:p>
          <a:p>
            <a:r>
              <a:rPr lang="en-US" dirty="0" smtClean="0"/>
              <a:t>Register for CTC program, CTC English and CTC Math</a:t>
            </a:r>
          </a:p>
          <a:p>
            <a:pPr lvl="1"/>
            <a:r>
              <a:rPr lang="en-US" dirty="0" smtClean="0"/>
              <a:t>What you register for is not necessarily the program you are accepted in…</a:t>
            </a:r>
          </a:p>
          <a:p>
            <a:r>
              <a:rPr lang="en-US" dirty="0" smtClean="0"/>
              <a:t>Online Survey</a:t>
            </a:r>
          </a:p>
          <a:p>
            <a:r>
              <a:rPr lang="en-US" u="sng" dirty="0">
                <a:hlinkClick r:id="rId2"/>
              </a:rPr>
              <a:t>https://tinyurl.com/CourseSelectionPost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61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30680"/>
            <a:ext cx="9720073" cy="444055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Dual Enrollment</a:t>
            </a:r>
            <a:r>
              <a:rPr lang="en-US" dirty="0" smtClean="0"/>
              <a:t>–              </a:t>
            </a:r>
          </a:p>
          <a:p>
            <a:r>
              <a:rPr lang="en-US" dirty="0" smtClean="0"/>
              <a:t>HACC, Stevens Tech, Cecil College, Lancaster Bible College, PA College of Health Sciences, Franklin and Marshall, and Millersville University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Work Study </a:t>
            </a:r>
            <a:r>
              <a:rPr lang="en-US" dirty="0" smtClean="0"/>
              <a:t>– Must have all of your credits.  No credit is awarded.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Independent Study</a:t>
            </a:r>
            <a:r>
              <a:rPr lang="en-US" dirty="0" smtClean="0"/>
              <a:t> – advanced level work, beyond courses you have completed within a particular department. </a:t>
            </a:r>
            <a:r>
              <a:rPr lang="en-US" dirty="0"/>
              <a:t>Graded as P/F for credit.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Internships</a:t>
            </a:r>
            <a:r>
              <a:rPr lang="en-US" dirty="0" smtClean="0"/>
              <a:t> – First and/or second semester. These may occupy one or two periods. Graded as P/F for credit.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CTC</a:t>
            </a:r>
            <a:r>
              <a:rPr lang="en-US" dirty="0" smtClean="0"/>
              <a:t> – There are still programs that may have openings.                                        See updated list and complete an application ASAP.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032795" y="4979936"/>
            <a:ext cx="3232297" cy="12227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options are arranged by the student. Please complete the proper paperwork as soon as possible.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01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87" y="414337"/>
            <a:ext cx="10639425" cy="602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5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057" y="495620"/>
            <a:ext cx="8911687" cy="1280890"/>
          </a:xfrm>
        </p:spPr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7476" y="324595"/>
            <a:ext cx="5799352" cy="509386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478" y="1442494"/>
            <a:ext cx="5985373" cy="144517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Login to PowerSchool.</a:t>
            </a:r>
          </a:p>
          <a:p>
            <a:r>
              <a:rPr lang="en-US" dirty="0">
                <a:hlinkClick r:id="rId3"/>
              </a:rPr>
              <a:t>https://powerschool.solanco.k12.pa.us/public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26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3982391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Step 2: Find the Button for Class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 flipV="1">
            <a:off x="2454442" y="6117580"/>
            <a:ext cx="138483" cy="1823262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It may look like this: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5315" y="127186"/>
            <a:ext cx="4365953" cy="663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33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3281</TotalTime>
  <Words>711</Words>
  <Application>Microsoft Office PowerPoint</Application>
  <PresentationFormat>Widescreen</PresentationFormat>
  <Paragraphs>90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Rockwell</vt:lpstr>
      <vt:lpstr>Rockwell Condensed</vt:lpstr>
      <vt:lpstr>Wingdings</vt:lpstr>
      <vt:lpstr>Wood Type</vt:lpstr>
      <vt:lpstr>Course Selection </vt:lpstr>
      <vt:lpstr>Graduation requirements</vt:lpstr>
      <vt:lpstr>Review Graduation Progress</vt:lpstr>
      <vt:lpstr>CTC senior year</vt:lpstr>
      <vt:lpstr>Today you will….</vt:lpstr>
      <vt:lpstr>Senior Options</vt:lpstr>
      <vt:lpstr>PowerPoint Presentation</vt:lpstr>
      <vt:lpstr>Step 1</vt:lpstr>
      <vt:lpstr>  Step 2: Find the Button for Class Registration</vt:lpstr>
      <vt:lpstr>  Step 2: Find the Button for Class Registration</vt:lpstr>
      <vt:lpstr>Step 3 – first, choose core classes</vt:lpstr>
      <vt:lpstr>PowerPoint Presentation</vt:lpstr>
      <vt:lpstr>Step 4 – Choose your Top Elective Choices</vt:lpstr>
      <vt:lpstr>Step 5 – Choose Your Alternates.</vt:lpstr>
      <vt:lpstr>Please Raise Your Hand if you are stuck!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Selection</dc:title>
  <dc:creator>McTaggart, Patricia</dc:creator>
  <cp:lastModifiedBy>Capoferri, Lindsay</cp:lastModifiedBy>
  <cp:revision>8</cp:revision>
  <dcterms:created xsi:type="dcterms:W3CDTF">2019-02-05T10:45:02Z</dcterms:created>
  <dcterms:modified xsi:type="dcterms:W3CDTF">2019-02-14T19:35:23Z</dcterms:modified>
</cp:coreProperties>
</file>