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303" r:id="rId6"/>
    <p:sldId id="260" r:id="rId7"/>
    <p:sldId id="261" r:id="rId8"/>
    <p:sldId id="262" r:id="rId9"/>
    <p:sldId id="263" r:id="rId10"/>
    <p:sldId id="266" r:id="rId11"/>
    <p:sldId id="282" r:id="rId12"/>
    <p:sldId id="264" r:id="rId13"/>
    <p:sldId id="285" r:id="rId14"/>
    <p:sldId id="265" r:id="rId15"/>
    <p:sldId id="286" r:id="rId16"/>
    <p:sldId id="267" r:id="rId17"/>
    <p:sldId id="269" r:id="rId18"/>
    <p:sldId id="288" r:id="rId19"/>
    <p:sldId id="270" r:id="rId20"/>
    <p:sldId id="290" r:id="rId21"/>
    <p:sldId id="291" r:id="rId22"/>
    <p:sldId id="292" r:id="rId23"/>
    <p:sldId id="294" r:id="rId24"/>
    <p:sldId id="293" r:id="rId25"/>
    <p:sldId id="271" r:id="rId26"/>
    <p:sldId id="295" r:id="rId27"/>
    <p:sldId id="296" r:id="rId28"/>
    <p:sldId id="297" r:id="rId29"/>
    <p:sldId id="289" r:id="rId30"/>
    <p:sldId id="272" r:id="rId31"/>
    <p:sldId id="298" r:id="rId32"/>
    <p:sldId id="273" r:id="rId33"/>
    <p:sldId id="274" r:id="rId34"/>
    <p:sldId id="299" r:id="rId35"/>
    <p:sldId id="275" r:id="rId36"/>
    <p:sldId id="300" r:id="rId37"/>
    <p:sldId id="276" r:id="rId38"/>
    <p:sldId id="304" r:id="rId39"/>
    <p:sldId id="280" r:id="rId40"/>
    <p:sldId id="281" r:id="rId41"/>
    <p:sldId id="283" r:id="rId42"/>
    <p:sldId id="284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AC72B4-41A7-47B7-A071-FA0C4036CAA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6E0C00-5261-42E5-AE68-26C4E2E4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51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0B480-0C7E-4317-BC11-1530BBD5706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A1915-ECA9-42AA-BCEE-0B146EF4B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7560A8-CD21-44AD-9FA0-8C0A5BEB838F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5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23B5-CA3B-43C4-BE1E-AE9D02327A2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2B09-3383-4761-9722-B83A4C303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73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23B5-CA3B-43C4-BE1E-AE9D02327A2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2B09-3383-4761-9722-B83A4C303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6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23B5-CA3B-43C4-BE1E-AE9D02327A2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2B09-3383-4761-9722-B83A4C303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41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23B5-CA3B-43C4-BE1E-AE9D02327A2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2B09-3383-4761-9722-B83A4C303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33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23B5-CA3B-43C4-BE1E-AE9D02327A2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2B09-3383-4761-9722-B83A4C303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99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23B5-CA3B-43C4-BE1E-AE9D02327A2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2B09-3383-4761-9722-B83A4C303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515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23B5-CA3B-43C4-BE1E-AE9D02327A2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2B09-3383-4761-9722-B83A4C303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23B5-CA3B-43C4-BE1E-AE9D02327A2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2B09-3383-4761-9722-B83A4C303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0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23B5-CA3B-43C4-BE1E-AE9D02327A2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2B09-3383-4761-9722-B83A4C303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6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23B5-CA3B-43C4-BE1E-AE9D02327A2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2B09-3383-4761-9722-B83A4C303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9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23B5-CA3B-43C4-BE1E-AE9D02327A2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2B09-3383-4761-9722-B83A4C303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8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23B5-CA3B-43C4-BE1E-AE9D02327A2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2B09-3383-4761-9722-B83A4C303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53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23B5-CA3B-43C4-BE1E-AE9D02327A2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2B09-3383-4761-9722-B83A4C303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46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921423B5-CA3B-43C4-BE1E-AE9D02327A2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EF7C2B09-3383-4761-9722-B83A4C303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8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21423B5-CA3B-43C4-BE1E-AE9D02327A2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F7C2B09-3383-4761-9722-B83A4C303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45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bK0fnFjBL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_pearson@solancosd.org" TargetMode="External"/><Relationship Id="rId2" Type="http://schemas.openxmlformats.org/officeDocument/2006/relationships/hyperlink" Target="mailto:caitlin_desimone@solancosd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343400"/>
            <a:ext cx="8839200" cy="1732386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chemeClr val="bg1"/>
                </a:solidFill>
              </a:rPr>
              <a:t>Parent </a:t>
            </a:r>
            <a:r>
              <a:rPr lang="en-US" sz="5300" dirty="0">
                <a:solidFill>
                  <a:schemeClr val="bg1"/>
                </a:solidFill>
              </a:rPr>
              <a:t>I</a:t>
            </a:r>
            <a:r>
              <a:rPr lang="en-US" sz="5300" dirty="0" smtClean="0">
                <a:solidFill>
                  <a:schemeClr val="bg1"/>
                </a:solidFill>
              </a:rPr>
              <a:t>nformation Meeting </a:t>
            </a:r>
            <a:br>
              <a:rPr lang="en-US" sz="5300" dirty="0" smtClean="0">
                <a:solidFill>
                  <a:schemeClr val="bg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9</a:t>
            </a:r>
            <a:r>
              <a:rPr lang="en-US" sz="4900" baseline="30000" dirty="0" smtClean="0"/>
              <a:t>th</a:t>
            </a:r>
            <a:r>
              <a:rPr lang="en-US" sz="4900" dirty="0" smtClean="0"/>
              <a:t> grade course selection,</a:t>
            </a:r>
            <a:r>
              <a:rPr lang="en-US" sz="4900" dirty="0"/>
              <a:t> </a:t>
            </a:r>
            <a:r>
              <a:rPr lang="en-US" sz="4900" dirty="0" smtClean="0"/>
              <a:t>2019</a:t>
            </a:r>
            <a:endParaRPr lang="en-US" sz="4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Options:</a:t>
            </a:r>
          </a:p>
          <a:p>
            <a:pPr lvl="1"/>
            <a:r>
              <a:rPr lang="en-US" dirty="0" smtClean="0"/>
              <a:t>English I</a:t>
            </a:r>
          </a:p>
          <a:p>
            <a:pPr lvl="1"/>
            <a:r>
              <a:rPr lang="en-US" dirty="0" smtClean="0"/>
              <a:t>Advanced English I</a:t>
            </a:r>
          </a:p>
          <a:p>
            <a:r>
              <a:rPr lang="en-US" dirty="0" smtClean="0"/>
              <a:t>Your child will receive an English recommendation. If you question the </a:t>
            </a:r>
            <a:r>
              <a:rPr lang="en-US" dirty="0"/>
              <a:t>recommendation …</a:t>
            </a:r>
            <a:endParaRPr lang="en-US" dirty="0" smtClean="0"/>
          </a:p>
          <a:p>
            <a:pPr lvl="1"/>
            <a:r>
              <a:rPr lang="en-US" dirty="0" smtClean="0"/>
              <a:t>Talk to the teacher</a:t>
            </a:r>
          </a:p>
          <a:p>
            <a:pPr lvl="1"/>
            <a:r>
              <a:rPr lang="en-US" dirty="0" smtClean="0"/>
              <a:t>Talk to Mrs. Pearson/Mrs. DeSimone</a:t>
            </a:r>
          </a:p>
          <a:p>
            <a:pPr lvl="1"/>
            <a:r>
              <a:rPr lang="en-US" dirty="0" smtClean="0"/>
              <a:t>Complete a form to go against the recommendation if that decision is made.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5962"/>
            <a:ext cx="8686800" cy="838200"/>
          </a:xfrm>
        </p:spPr>
        <p:txBody>
          <a:bodyPr/>
          <a:lstStyle/>
          <a:p>
            <a:r>
              <a:rPr lang="en-US" dirty="0" smtClean="0"/>
              <a:t>Advanced English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considered?</a:t>
            </a:r>
          </a:p>
          <a:p>
            <a:pPr lvl="1"/>
            <a:r>
              <a:rPr lang="en-US" dirty="0"/>
              <a:t>An ‘A’ average in </a:t>
            </a:r>
            <a:r>
              <a:rPr lang="en-US" dirty="0" smtClean="0"/>
              <a:t>English/Language Arts </a:t>
            </a:r>
            <a:r>
              <a:rPr lang="en-US" dirty="0"/>
              <a:t>coursework for the 8</a:t>
            </a:r>
            <a:r>
              <a:rPr lang="en-US" baseline="30000" dirty="0"/>
              <a:t>th</a:t>
            </a:r>
            <a:r>
              <a:rPr lang="en-US" dirty="0"/>
              <a:t> grade </a:t>
            </a:r>
            <a:r>
              <a:rPr lang="en-US" dirty="0" smtClean="0"/>
              <a:t>year</a:t>
            </a:r>
          </a:p>
          <a:p>
            <a:pPr lvl="1"/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Student </a:t>
            </a:r>
            <a:r>
              <a:rPr lang="en-US" dirty="0"/>
              <a:t>has a  ‘B’ average and provides an additional recent exemplar writing sample preferably from an English assignment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Options:</a:t>
            </a:r>
          </a:p>
          <a:p>
            <a:pPr lvl="1"/>
            <a:r>
              <a:rPr lang="en-US" dirty="0" smtClean="0"/>
              <a:t>Algebra II </a:t>
            </a:r>
          </a:p>
          <a:p>
            <a:pPr lvl="1"/>
            <a:r>
              <a:rPr lang="en-US" dirty="0" smtClean="0"/>
              <a:t>Advanced Algebra II</a:t>
            </a:r>
          </a:p>
          <a:p>
            <a:pPr lvl="1"/>
            <a:r>
              <a:rPr lang="en-US" dirty="0" smtClean="0"/>
              <a:t>Algebra I</a:t>
            </a:r>
          </a:p>
          <a:p>
            <a:r>
              <a:rPr lang="en-US" dirty="0" smtClean="0"/>
              <a:t>Your child will receive a math </a:t>
            </a:r>
            <a:r>
              <a:rPr lang="en-US" dirty="0"/>
              <a:t>recommendation. </a:t>
            </a:r>
            <a:r>
              <a:rPr lang="en-US" dirty="0" smtClean="0"/>
              <a:t>If you question the recommendation…</a:t>
            </a:r>
          </a:p>
          <a:p>
            <a:pPr lvl="1"/>
            <a:r>
              <a:rPr lang="en-US" dirty="0" smtClean="0"/>
              <a:t>Talk to the teacher</a:t>
            </a:r>
          </a:p>
          <a:p>
            <a:pPr lvl="1"/>
            <a:r>
              <a:rPr lang="en-US" dirty="0" smtClean="0"/>
              <a:t>Talk to Mrs. Pearson/Mrs. DeSimone</a:t>
            </a:r>
          </a:p>
          <a:p>
            <a:pPr lvl="1"/>
            <a:r>
              <a:rPr lang="en-US" dirty="0" smtClean="0"/>
              <a:t>Complete a form if going against recommendations.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7524003" cy="36365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considered?</a:t>
            </a:r>
          </a:p>
          <a:p>
            <a:pPr lvl="1"/>
            <a:r>
              <a:rPr lang="en-US" dirty="0" smtClean="0"/>
              <a:t>Student took Algebra I in 8</a:t>
            </a:r>
            <a:r>
              <a:rPr lang="en-US" baseline="30000" dirty="0" smtClean="0"/>
              <a:t>th</a:t>
            </a:r>
            <a:r>
              <a:rPr lang="en-US" dirty="0" smtClean="0"/>
              <a:t> grade: </a:t>
            </a:r>
          </a:p>
          <a:p>
            <a:pPr lvl="2"/>
            <a:r>
              <a:rPr lang="en-US" dirty="0" smtClean="0"/>
              <a:t>Need to determine Algebra II or Advanced Algebra II (would only be recommended for Algebra I if he/she failed the course):</a:t>
            </a:r>
            <a:endParaRPr lang="en-US" dirty="0"/>
          </a:p>
          <a:p>
            <a:pPr lvl="3"/>
            <a:r>
              <a:rPr lang="en-US" dirty="0" smtClean="0"/>
              <a:t>CDT and Grades:</a:t>
            </a:r>
          </a:p>
          <a:p>
            <a:pPr lvl="4"/>
            <a:r>
              <a:rPr lang="en-US" dirty="0" smtClean="0"/>
              <a:t>1060 </a:t>
            </a:r>
            <a:r>
              <a:rPr lang="en-US" dirty="0"/>
              <a:t>or above on CDT  with all A’s,  </a:t>
            </a:r>
          </a:p>
          <a:p>
            <a:pPr lvl="4"/>
            <a:r>
              <a:rPr lang="en-US" dirty="0"/>
              <a:t>1025 to 1060 with A’s and B’s AND Teacher recommendation based on work ethic</a:t>
            </a:r>
          </a:p>
          <a:p>
            <a:pPr lvl="4"/>
            <a:r>
              <a:rPr lang="en-US" dirty="0"/>
              <a:t>1200+ with teacher Recommendation if they do not have A’s and </a:t>
            </a:r>
            <a:r>
              <a:rPr lang="en-US" dirty="0" smtClean="0"/>
              <a:t>B’s</a:t>
            </a:r>
          </a:p>
          <a:p>
            <a:pPr lvl="3"/>
            <a:r>
              <a:rPr lang="en-US" dirty="0" smtClean="0"/>
              <a:t>Courses can change depending on Keystone scores, which will not be available until summer.</a:t>
            </a:r>
          </a:p>
          <a:p>
            <a:pPr lvl="1"/>
            <a:r>
              <a:rPr lang="en-US" dirty="0" smtClean="0"/>
              <a:t>Student took Pre-Algebra in 8</a:t>
            </a:r>
            <a:r>
              <a:rPr lang="en-US" baseline="30000" dirty="0" smtClean="0"/>
              <a:t>th</a:t>
            </a:r>
            <a:r>
              <a:rPr lang="en-US" dirty="0" smtClean="0"/>
              <a:t> grade:</a:t>
            </a:r>
          </a:p>
          <a:p>
            <a:pPr lvl="2"/>
            <a:r>
              <a:rPr lang="en-US" dirty="0" smtClean="0"/>
              <a:t>Recommendation for Algebra I in 9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lvl="4"/>
            <a:endParaRPr lang="en-US" dirty="0"/>
          </a:p>
          <a:p>
            <a:pPr lvl="0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Options:</a:t>
            </a:r>
          </a:p>
          <a:p>
            <a:pPr lvl="1"/>
            <a:r>
              <a:rPr lang="en-US" dirty="0" smtClean="0"/>
              <a:t>Earth and Space Science</a:t>
            </a:r>
          </a:p>
          <a:p>
            <a:pPr lvl="1"/>
            <a:r>
              <a:rPr lang="en-US" dirty="0" smtClean="0"/>
              <a:t>Advanced Biology</a:t>
            </a:r>
          </a:p>
          <a:p>
            <a:r>
              <a:rPr lang="en-US" dirty="0" smtClean="0"/>
              <a:t>Your child will receive a science </a:t>
            </a:r>
            <a:r>
              <a:rPr lang="en-US" dirty="0"/>
              <a:t>recommendation. </a:t>
            </a:r>
            <a:r>
              <a:rPr lang="en-US" dirty="0" smtClean="0"/>
              <a:t>If you question the </a:t>
            </a:r>
            <a:r>
              <a:rPr lang="en-US" dirty="0"/>
              <a:t>recommendation …</a:t>
            </a:r>
            <a:endParaRPr lang="en-US" dirty="0" smtClean="0"/>
          </a:p>
          <a:p>
            <a:pPr lvl="1"/>
            <a:r>
              <a:rPr lang="en-US" dirty="0" smtClean="0"/>
              <a:t>Talk to the teacher</a:t>
            </a:r>
          </a:p>
          <a:p>
            <a:pPr lvl="1"/>
            <a:r>
              <a:rPr lang="en-US" dirty="0" smtClean="0"/>
              <a:t>Talk to Mrs. Pearson/Mrs. DeSimone</a:t>
            </a:r>
          </a:p>
          <a:p>
            <a:pPr lvl="1"/>
            <a:r>
              <a:rPr lang="en-US" dirty="0" smtClean="0"/>
              <a:t>Complete a form if going against recommendations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</a:t>
            </a:r>
            <a:r>
              <a:rPr lang="en-US" dirty="0" smtClean="0"/>
              <a:t>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839200" cy="4267200"/>
          </a:xfrm>
        </p:spPr>
        <p:txBody>
          <a:bodyPr>
            <a:normAutofit fontScale="32500" lnSpcReduction="20000"/>
          </a:bodyPr>
          <a:lstStyle/>
          <a:p>
            <a:r>
              <a:rPr lang="en-US" sz="4200" dirty="0">
                <a:latin typeface="Century Gothic" panose="020B0502020202020204" pitchFamily="34" charset="0"/>
              </a:rPr>
              <a:t>What is considered</a:t>
            </a:r>
            <a:r>
              <a:rPr lang="en-US" sz="4200" dirty="0" smtClean="0">
                <a:latin typeface="Century Gothic" panose="020B0502020202020204" pitchFamily="34" charset="0"/>
              </a:rPr>
              <a:t>?</a:t>
            </a:r>
          </a:p>
          <a:p>
            <a:endParaRPr lang="en-US" sz="4200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4200" dirty="0" smtClean="0">
                <a:latin typeface="Century Gothic" panose="020B0502020202020204" pitchFamily="34" charset="0"/>
              </a:rPr>
              <a:t>January Science CDT score of 1025 or above and 2A’s or an A and a B for the first 2 MP of 8</a:t>
            </a:r>
            <a:r>
              <a:rPr lang="en-US" sz="4200" baseline="30000" dirty="0" smtClean="0">
                <a:latin typeface="Century Gothic" panose="020B0502020202020204" pitchFamily="34" charset="0"/>
              </a:rPr>
              <a:t>th</a:t>
            </a:r>
            <a:r>
              <a:rPr lang="en-US" sz="4200" dirty="0" smtClean="0">
                <a:latin typeface="Century Gothic" panose="020B0502020202020204" pitchFamily="34" charset="0"/>
              </a:rPr>
              <a:t> grade Science</a:t>
            </a:r>
          </a:p>
          <a:p>
            <a:pPr lvl="7"/>
            <a:r>
              <a:rPr lang="en-US" sz="4200" dirty="0" smtClean="0">
                <a:latin typeface="Century Gothic" panose="020B0502020202020204" pitchFamily="34" charset="0"/>
              </a:rPr>
              <a:t>OR</a:t>
            </a:r>
            <a:endParaRPr lang="en-US" sz="4200" dirty="0">
              <a:latin typeface="Century Gothic" panose="020B0502020202020204" pitchFamily="34" charset="0"/>
            </a:endParaRPr>
          </a:p>
          <a:p>
            <a:pPr lvl="1"/>
            <a:r>
              <a:rPr lang="en-US" sz="4200" dirty="0" smtClean="0">
                <a:latin typeface="Century Gothic" panose="020B0502020202020204" pitchFamily="34" charset="0"/>
              </a:rPr>
              <a:t>January </a:t>
            </a:r>
            <a:r>
              <a:rPr lang="en-US" sz="4200" dirty="0">
                <a:latin typeface="Century Gothic" panose="020B0502020202020204" pitchFamily="34" charset="0"/>
              </a:rPr>
              <a:t>Science CDT score </a:t>
            </a:r>
            <a:r>
              <a:rPr lang="en-US" sz="4200" dirty="0" smtClean="0">
                <a:latin typeface="Century Gothic" panose="020B0502020202020204" pitchFamily="34" charset="0"/>
              </a:rPr>
              <a:t>between 1024- 975 and </a:t>
            </a:r>
            <a:r>
              <a:rPr lang="en-US" sz="4200" dirty="0">
                <a:latin typeface="Century Gothic" panose="020B0502020202020204" pitchFamily="34" charset="0"/>
              </a:rPr>
              <a:t>2A’s </a:t>
            </a:r>
            <a:r>
              <a:rPr lang="en-US" sz="4200" dirty="0" smtClean="0">
                <a:latin typeface="Century Gothic" panose="020B0502020202020204" pitchFamily="34" charset="0"/>
              </a:rPr>
              <a:t>for </a:t>
            </a:r>
            <a:r>
              <a:rPr lang="en-US" sz="4200" dirty="0">
                <a:latin typeface="Century Gothic" panose="020B0502020202020204" pitchFamily="34" charset="0"/>
              </a:rPr>
              <a:t>the first 2 </a:t>
            </a:r>
            <a:r>
              <a:rPr lang="en-US" sz="4200" dirty="0" smtClean="0">
                <a:latin typeface="Century Gothic" panose="020B0502020202020204" pitchFamily="34" charset="0"/>
              </a:rPr>
              <a:t>MPs </a:t>
            </a:r>
            <a:r>
              <a:rPr lang="en-US" sz="4200" dirty="0">
                <a:latin typeface="Century Gothic" panose="020B0502020202020204" pitchFamily="34" charset="0"/>
              </a:rPr>
              <a:t>of 8</a:t>
            </a:r>
            <a:r>
              <a:rPr lang="en-US" sz="4200" baseline="30000" dirty="0">
                <a:latin typeface="Century Gothic" panose="020B0502020202020204" pitchFamily="34" charset="0"/>
              </a:rPr>
              <a:t>th</a:t>
            </a:r>
            <a:r>
              <a:rPr lang="en-US" sz="4200" dirty="0">
                <a:latin typeface="Century Gothic" panose="020B0502020202020204" pitchFamily="34" charset="0"/>
              </a:rPr>
              <a:t> grade </a:t>
            </a:r>
            <a:r>
              <a:rPr lang="en-US" sz="4200" dirty="0" smtClean="0">
                <a:latin typeface="Century Gothic" panose="020B0502020202020204" pitchFamily="34" charset="0"/>
              </a:rPr>
              <a:t>Science</a:t>
            </a:r>
          </a:p>
          <a:p>
            <a:pPr lvl="7"/>
            <a:r>
              <a:rPr lang="en-US" sz="4200" dirty="0">
                <a:latin typeface="Century Gothic" panose="020B0502020202020204" pitchFamily="34" charset="0"/>
              </a:rPr>
              <a:t>OR</a:t>
            </a:r>
          </a:p>
          <a:p>
            <a:pPr lvl="1"/>
            <a:endParaRPr lang="en-US" sz="4200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4200" u="sng" dirty="0" smtClean="0">
                <a:latin typeface="Century Gothic" panose="020B0502020202020204" pitchFamily="34" charset="0"/>
              </a:rPr>
              <a:t>2 of the following 3</a:t>
            </a:r>
            <a:endParaRPr lang="en-US" sz="4200" dirty="0" smtClean="0">
              <a:latin typeface="Century Gothic" panose="020B0502020202020204" pitchFamily="34" charset="0"/>
            </a:endParaRPr>
          </a:p>
          <a:p>
            <a:pPr lvl="3"/>
            <a:r>
              <a:rPr lang="en-US" sz="4200" dirty="0" smtClean="0">
                <a:latin typeface="Century Gothic" panose="020B0502020202020204" pitchFamily="34" charset="0"/>
              </a:rPr>
              <a:t>Grades displaying academic excellence</a:t>
            </a:r>
          </a:p>
          <a:p>
            <a:pPr lvl="3"/>
            <a:r>
              <a:rPr lang="en-US" sz="4200" dirty="0" smtClean="0">
                <a:latin typeface="Century Gothic" panose="020B0502020202020204" pitchFamily="34" charset="0"/>
              </a:rPr>
              <a:t>CDT score above 975</a:t>
            </a:r>
          </a:p>
          <a:p>
            <a:pPr lvl="3"/>
            <a:r>
              <a:rPr lang="en-US" sz="4200" dirty="0" smtClean="0">
                <a:latin typeface="Century Gothic" panose="020B0502020202020204" pitchFamily="34" charset="0"/>
              </a:rPr>
              <a:t>Teacher recommendation</a:t>
            </a:r>
          </a:p>
          <a:p>
            <a:pPr marL="1371600" lvl="3" indent="0">
              <a:buNone/>
            </a:pPr>
            <a:endParaRPr lang="en-US" sz="4200" dirty="0" smtClean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r>
              <a:rPr lang="en-US" sz="4400" dirty="0" smtClean="0">
                <a:latin typeface="Century Gothic" panose="020B0502020202020204" pitchFamily="34" charset="0"/>
              </a:rPr>
              <a:t>**The </a:t>
            </a:r>
            <a:r>
              <a:rPr lang="en-US" sz="4400" dirty="0">
                <a:latin typeface="Century Gothic" panose="020B0502020202020204" pitchFamily="34" charset="0"/>
              </a:rPr>
              <a:t>high school may change placements with results from 8</a:t>
            </a:r>
            <a:r>
              <a:rPr lang="en-US" sz="4400" baseline="30000" dirty="0">
                <a:latin typeface="Century Gothic" panose="020B0502020202020204" pitchFamily="34" charset="0"/>
              </a:rPr>
              <a:t>th</a:t>
            </a:r>
            <a:r>
              <a:rPr lang="en-US" sz="4400" dirty="0">
                <a:latin typeface="Century Gothic" panose="020B0502020202020204" pitchFamily="34" charset="0"/>
              </a:rPr>
              <a:t> grade PSSA scores. </a:t>
            </a:r>
          </a:p>
          <a:p>
            <a:pPr marL="457200" lvl="1" indent="0">
              <a:buNone/>
            </a:pPr>
            <a:endParaRPr lang="en-US" sz="4200" b="1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lectives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r>
              <a:rPr lang="en-US" dirty="0" smtClean="0"/>
              <a:t>Students need to choose four electives: two first choices and two alternatives.</a:t>
            </a:r>
          </a:p>
          <a:p>
            <a:r>
              <a:rPr lang="en-US" dirty="0" smtClean="0"/>
              <a:t>Students are NOT guaranteed their first choices.</a:t>
            </a:r>
          </a:p>
          <a:p>
            <a:r>
              <a:rPr lang="en-US" dirty="0" smtClean="0"/>
              <a:t>Electives count as much as core classes, so they are to be taken seriously.</a:t>
            </a:r>
          </a:p>
          <a:p>
            <a:r>
              <a:rPr lang="en-US" dirty="0" smtClean="0"/>
              <a:t>Choose carefully! Courses cannot be changed after school begins, unless there is an academic misplacement. In addition, if a student drops an elective after the second week, he/she has an F on his/her transcript.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Electives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Students must take at least one agricultural course to be in FFA.</a:t>
            </a:r>
          </a:p>
          <a:p>
            <a:pPr lvl="0"/>
            <a:r>
              <a:rPr lang="en-US" dirty="0" smtClean="0"/>
              <a:t>Two choices as a freshman:</a:t>
            </a:r>
          </a:p>
          <a:p>
            <a:pPr lvl="1"/>
            <a:r>
              <a:rPr lang="en-US" dirty="0" smtClean="0"/>
              <a:t>Hand &amp; Power Tools:</a:t>
            </a:r>
          </a:p>
          <a:p>
            <a:pPr lvl="2"/>
            <a:r>
              <a:rPr lang="en-US" dirty="0" smtClean="0"/>
              <a:t>Proper use of hand and power wood and metal working tools</a:t>
            </a:r>
          </a:p>
          <a:p>
            <a:pPr lvl="2"/>
            <a:r>
              <a:rPr lang="en-US" dirty="0" smtClean="0"/>
              <a:t>Boot jack, foot stool, feed scoop, and other projects</a:t>
            </a:r>
          </a:p>
          <a:p>
            <a:pPr lvl="2"/>
            <a:r>
              <a:rPr lang="en-US" dirty="0" smtClean="0"/>
              <a:t>OSHA Safety Certification</a:t>
            </a:r>
          </a:p>
          <a:p>
            <a:pPr lvl="1"/>
            <a:r>
              <a:rPr lang="en-US" dirty="0" smtClean="0"/>
              <a:t>Elements of Agriculture:</a:t>
            </a:r>
          </a:p>
          <a:p>
            <a:pPr lvl="2"/>
            <a:r>
              <a:rPr lang="en-US" dirty="0" smtClean="0"/>
              <a:t>Introductions to plant and animal science, soil science, wildlife, forestry, horticulture, food science, technology</a:t>
            </a:r>
          </a:p>
          <a:p>
            <a:pPr lvl="2"/>
            <a:r>
              <a:rPr lang="en-US" dirty="0" smtClean="0"/>
              <a:t>FFA contests and Hands-on activities, career planning</a:t>
            </a:r>
          </a:p>
          <a:p>
            <a:pPr lvl="2"/>
            <a:r>
              <a:rPr lang="en-US" dirty="0" smtClean="0"/>
              <a:t>SAE project an option (.5 credit “course”)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Agriculture Department-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FFA (Future Farmers of America)</a:t>
            </a:r>
          </a:p>
          <a:p>
            <a:pPr lvl="1"/>
            <a:r>
              <a:rPr lang="en-US" dirty="0" smtClean="0"/>
              <a:t>Currently around 80 members</a:t>
            </a:r>
          </a:p>
          <a:p>
            <a:pPr lvl="1"/>
            <a:r>
              <a:rPr lang="en-US" dirty="0" smtClean="0"/>
              <a:t>Competitions</a:t>
            </a:r>
          </a:p>
          <a:p>
            <a:pPr lvl="1"/>
            <a:r>
              <a:rPr lang="en-US" dirty="0" smtClean="0"/>
              <a:t>Trips</a:t>
            </a:r>
          </a:p>
          <a:p>
            <a:pPr lvl="1"/>
            <a:r>
              <a:rPr lang="en-US" dirty="0" smtClean="0"/>
              <a:t>Community service</a:t>
            </a:r>
          </a:p>
          <a:p>
            <a:pPr lvl="1"/>
            <a:r>
              <a:rPr lang="en-US" dirty="0" smtClean="0"/>
              <a:t>Interactions with upperclassmen</a:t>
            </a:r>
          </a:p>
          <a:p>
            <a:r>
              <a:rPr lang="en-US" dirty="0" smtClean="0"/>
              <a:t>SAE (Supervised Ag Experience)</a:t>
            </a:r>
          </a:p>
          <a:p>
            <a:pPr lvl="1"/>
            <a:r>
              <a:rPr lang="en-US" dirty="0" smtClean="0"/>
              <a:t>Worth extra credit (.5 per year)</a:t>
            </a:r>
          </a:p>
          <a:p>
            <a:pPr lvl="1"/>
            <a:r>
              <a:rPr lang="en-US" dirty="0" smtClean="0"/>
              <a:t>Real-life experience</a:t>
            </a:r>
          </a:p>
          <a:p>
            <a:r>
              <a:rPr lang="en-US" dirty="0" smtClean="0"/>
              <a:t>Scholarship and Recognition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rt </a:t>
            </a:r>
            <a:r>
              <a:rPr lang="en-US" dirty="0"/>
              <a:t>E</a:t>
            </a:r>
            <a:r>
              <a:rPr lang="en-US" dirty="0" smtClean="0"/>
              <a:t>lectives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53243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Drawing </a:t>
            </a:r>
          </a:p>
          <a:p>
            <a:pPr lvl="1"/>
            <a:r>
              <a:rPr lang="en-US" dirty="0" smtClean="0"/>
              <a:t>Recommendation required</a:t>
            </a:r>
          </a:p>
          <a:p>
            <a:pPr lvl="1"/>
            <a:r>
              <a:rPr lang="en-US" dirty="0" smtClean="0"/>
              <a:t>Sketchbook is large part of grade</a:t>
            </a:r>
            <a:endParaRPr lang="en-US" dirty="0"/>
          </a:p>
          <a:p>
            <a:pPr lvl="1"/>
            <a:r>
              <a:rPr lang="en-US" dirty="0" smtClean="0"/>
              <a:t>Still-life, portrait and figure studies, landscape, architectural interiors/exteriors</a:t>
            </a:r>
          </a:p>
          <a:p>
            <a:pPr lvl="1"/>
            <a:r>
              <a:rPr lang="en-US" dirty="0" smtClean="0"/>
              <a:t>Class critiques</a:t>
            </a:r>
          </a:p>
          <a:p>
            <a:pPr lvl="0"/>
            <a:r>
              <a:rPr lang="en-US" dirty="0" smtClean="0"/>
              <a:t>Design </a:t>
            </a:r>
          </a:p>
          <a:p>
            <a:pPr lvl="1"/>
            <a:r>
              <a:rPr lang="en-US" dirty="0" smtClean="0"/>
              <a:t>Basic introductory art course</a:t>
            </a:r>
          </a:p>
          <a:p>
            <a:pPr lvl="1"/>
            <a:r>
              <a:rPr lang="en-US" dirty="0" smtClean="0"/>
              <a:t>Sketchbooks and independent projects </a:t>
            </a:r>
          </a:p>
          <a:p>
            <a:pPr lvl="1"/>
            <a:r>
              <a:rPr lang="en-US" dirty="0" smtClean="0"/>
              <a:t>Drawing, painting, sculpting intro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Tonight’s </a:t>
            </a:r>
            <a:r>
              <a:rPr lang="en-US" dirty="0"/>
              <a:t>M</a:t>
            </a:r>
            <a:r>
              <a:rPr lang="en-US" dirty="0" smtClean="0"/>
              <a:t>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Discuss the overall process of course selection, what courses are available for your child, and some general information about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grade.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Nyala" panose="02000504070300020003" pitchFamily="2" charset="0"/>
              </a:rPr>
              <a:t>Design</a:t>
            </a:r>
          </a:p>
        </p:txBody>
      </p:sp>
      <p:pic>
        <p:nvPicPr>
          <p:cNvPr id="6148" name="Picture 6" descr="DSCN0057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3241976"/>
            <a:ext cx="3671888" cy="15995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 descr="2007-05-22_5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55" y="2222500"/>
            <a:ext cx="2414552" cy="3638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5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Nyala" panose="02000504070300020003" pitchFamily="2" charset="0"/>
              </a:rPr>
              <a:t>Design</a:t>
            </a:r>
          </a:p>
        </p:txBody>
      </p:sp>
      <p:pic>
        <p:nvPicPr>
          <p:cNvPr id="7171" name="Picture 7" descr="IMG_1917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50" y="2222500"/>
            <a:ext cx="2481437" cy="3638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5" descr="IMG_1928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60932"/>
            <a:ext cx="3671887" cy="29616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Nyala" panose="02000504070300020003" pitchFamily="2" charset="0"/>
              </a:rPr>
              <a:t>Design</a:t>
            </a:r>
          </a:p>
        </p:txBody>
      </p:sp>
      <p:pic>
        <p:nvPicPr>
          <p:cNvPr id="8195" name="Picture 8" descr="IMG_193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87" y="2222500"/>
            <a:ext cx="2904163" cy="3638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3" descr="DSCN0011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558" y="2222500"/>
            <a:ext cx="2729747" cy="3638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1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Nyala" panose="02000504070300020003" pitchFamily="2" charset="0"/>
              </a:rPr>
              <a:t>Drawing</a:t>
            </a:r>
          </a:p>
        </p:txBody>
      </p:sp>
      <p:pic>
        <p:nvPicPr>
          <p:cNvPr id="11267" name="Picture 6" descr="DSCN0797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2627040"/>
            <a:ext cx="3671888" cy="28294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7" descr="IMG_063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3015307"/>
            <a:ext cx="3671887" cy="20529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9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Nyala" panose="02000504070300020003" pitchFamily="2" charset="0"/>
              </a:rPr>
              <a:t>Drawing</a:t>
            </a:r>
          </a:p>
        </p:txBody>
      </p:sp>
      <p:pic>
        <p:nvPicPr>
          <p:cNvPr id="9219" name="Picture 5" descr="DSCN0107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2665290"/>
            <a:ext cx="3671888" cy="27529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8" descr="DSCN0103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82" y="2222500"/>
            <a:ext cx="2969698" cy="3638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2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rt </a:t>
            </a:r>
            <a:r>
              <a:rPr lang="en-US" dirty="0"/>
              <a:t>E</a:t>
            </a:r>
            <a:r>
              <a:rPr lang="en-US" dirty="0" smtClean="0"/>
              <a:t>lectives-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Ceramics </a:t>
            </a:r>
          </a:p>
          <a:p>
            <a:pPr lvl="1"/>
            <a:r>
              <a:rPr lang="en-US" dirty="0" smtClean="0"/>
              <a:t>Intro to ceramics materials, techniques, and aesthetics</a:t>
            </a:r>
          </a:p>
          <a:p>
            <a:pPr lvl="1"/>
            <a:r>
              <a:rPr lang="en-US" dirty="0" smtClean="0"/>
              <a:t>Produce sculptural and functional objects</a:t>
            </a:r>
          </a:p>
          <a:p>
            <a:pPr lvl="1"/>
            <a:r>
              <a:rPr lang="en-US" dirty="0" smtClean="0"/>
              <a:t>Must keep up with projects</a:t>
            </a:r>
          </a:p>
          <a:p>
            <a:pPr lvl="0"/>
            <a:r>
              <a:rPr lang="en-US" dirty="0" smtClean="0"/>
              <a:t>Photography </a:t>
            </a:r>
          </a:p>
          <a:p>
            <a:pPr lvl="1"/>
            <a:r>
              <a:rPr lang="en-US" dirty="0" smtClean="0"/>
              <a:t>Black-and-white photography</a:t>
            </a:r>
          </a:p>
          <a:p>
            <a:pPr lvl="1"/>
            <a:r>
              <a:rPr lang="en-US" dirty="0" smtClean="0"/>
              <a:t>Study the entire technical process, not just the art and creative side</a:t>
            </a:r>
          </a:p>
          <a:p>
            <a:pPr lvl="1"/>
            <a:r>
              <a:rPr lang="en-US" dirty="0" smtClean="0"/>
              <a:t>Must provide your own camera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owett_A_Ceramics_Ritual Vess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40259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172200"/>
            <a:ext cx="8229600" cy="533400"/>
          </a:xfrm>
        </p:spPr>
        <p:txBody>
          <a:bodyPr/>
          <a:lstStyle/>
          <a:p>
            <a:pPr algn="r" eaLnBrk="1" hangingPunct="1"/>
            <a:r>
              <a:rPr lang="en-US" altLang="en-US" sz="1800" smtClean="0">
                <a:solidFill>
                  <a:schemeClr val="bg1"/>
                </a:solidFill>
                <a:latin typeface="Monotype Corsiva" panose="03010101010201010101" pitchFamily="66" charset="0"/>
              </a:rPr>
              <a:t>Adrienne Howett</a:t>
            </a:r>
          </a:p>
        </p:txBody>
      </p:sp>
    </p:spTree>
    <p:extLst>
      <p:ext uri="{BB962C8B-B14F-4D97-AF65-F5344CB8AC3E}">
        <p14:creationId xmlns:p14="http://schemas.microsoft.com/office/powerpoint/2010/main" val="14888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:\15-16 SA-YA\Shrom_Tiffany_Ceramics_Ancient Crackled Geometr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39100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0" y="5029200"/>
            <a:ext cx="3657600" cy="1219200"/>
          </a:xfrm>
        </p:spPr>
        <p:txBody>
          <a:bodyPr/>
          <a:lstStyle/>
          <a:p>
            <a:pPr>
              <a:defRPr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Lucida Calligraphy" panose="03010101010101010101" pitchFamily="66" charset="0"/>
              </a:rPr>
              <a:t>Tiffany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Lucida Calligraphy" panose="03010101010101010101" pitchFamily="66" charset="0"/>
              </a:rPr>
              <a:t>Shrom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5486400"/>
            <a:ext cx="3124200" cy="838200"/>
          </a:xfrm>
        </p:spPr>
        <p:txBody>
          <a:bodyPr/>
          <a:lstStyle/>
          <a:p>
            <a:pPr>
              <a:defRPr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Cayla Robinson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35843" name="Picture 2" descr="I:\15-16 SA-YA\Robinson_Cayla_Photography1_A Christmas Story 10x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9288"/>
            <a:ext cx="3759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8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department-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Trips</a:t>
            </a:r>
          </a:p>
          <a:p>
            <a:r>
              <a:rPr lang="en-US" dirty="0" smtClean="0"/>
              <a:t>Clubs/Honor Society/Art Advisory</a:t>
            </a:r>
          </a:p>
          <a:p>
            <a:r>
              <a:rPr lang="en-US" dirty="0" smtClean="0"/>
              <a:t>Competitions/awards</a:t>
            </a:r>
          </a:p>
          <a:p>
            <a:r>
              <a:rPr lang="en-US" dirty="0" smtClean="0"/>
              <a:t>Fine Arts Night</a:t>
            </a:r>
          </a:p>
          <a:p>
            <a:r>
              <a:rPr lang="en-US" dirty="0" smtClean="0"/>
              <a:t>National Recognition</a:t>
            </a:r>
          </a:p>
          <a:p>
            <a:r>
              <a:rPr lang="en-US" dirty="0" smtClean="0"/>
              <a:t>Scholarship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89154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School Year - Now</a:t>
            </a:r>
          </a:p>
          <a:p>
            <a:pPr lvl="1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graders have been </a:t>
            </a:r>
            <a:r>
              <a:rPr lang="en-US" dirty="0" smtClean="0"/>
              <a:t>using </a:t>
            </a:r>
            <a:r>
              <a:rPr lang="en-US" dirty="0" smtClean="0"/>
              <a:t>resources to explore careers related to their interests and strengths.</a:t>
            </a:r>
          </a:p>
          <a:p>
            <a:r>
              <a:rPr lang="en-US" dirty="0" smtClean="0"/>
              <a:t>Recently, in the past few weeks-</a:t>
            </a:r>
          </a:p>
          <a:p>
            <a:pPr lvl="1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graders have been learning about the opportunities at the high school. Using the Educational Planning Guide and Course Sheets, they started working on a 4-Year Plan. </a:t>
            </a:r>
          </a:p>
          <a:p>
            <a:r>
              <a:rPr lang="en-US" dirty="0" smtClean="0"/>
              <a:t>Ongoing-</a:t>
            </a:r>
          </a:p>
          <a:p>
            <a:pPr lvl="1"/>
            <a:r>
              <a:rPr lang="en-US" dirty="0" smtClean="0"/>
              <a:t>Students will continue career exploration and 4-Year Planning.</a:t>
            </a:r>
          </a:p>
          <a:p>
            <a:r>
              <a:rPr lang="en-US" dirty="0" smtClean="0"/>
              <a:t>Today thru the end of February-</a:t>
            </a:r>
          </a:p>
          <a:p>
            <a:pPr lvl="1"/>
            <a:r>
              <a:rPr lang="en-US" dirty="0" smtClean="0"/>
              <a:t>Spend time reviewing your child’s options. Meet with Mrs. Pearson or Mrs. DeSimone as needed. Help your child make decisions about the courses he/she is going to take. Ask questions!</a:t>
            </a:r>
          </a:p>
          <a:p>
            <a:r>
              <a:rPr lang="en-US" dirty="0" smtClean="0"/>
              <a:t>Last Week of February-</a:t>
            </a:r>
          </a:p>
          <a:p>
            <a:pPr lvl="1"/>
            <a:r>
              <a:rPr lang="en-US" dirty="0" smtClean="0"/>
              <a:t>The students will select their courses, BUT they MUST have their course selection sheets signed by a parent! </a:t>
            </a:r>
          </a:p>
          <a:p>
            <a:r>
              <a:rPr lang="en-US" dirty="0" smtClean="0"/>
              <a:t>End of February-</a:t>
            </a:r>
          </a:p>
          <a:p>
            <a:pPr lvl="1"/>
            <a:r>
              <a:rPr lang="en-US" dirty="0" smtClean="0"/>
              <a:t>Students will turn in drafts of their </a:t>
            </a:r>
            <a:r>
              <a:rPr lang="en-US" dirty="0" smtClean="0"/>
              <a:t>4-Year </a:t>
            </a:r>
            <a:r>
              <a:rPr lang="en-US" dirty="0" smtClean="0"/>
              <a:t>Plans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usiness </a:t>
            </a:r>
            <a:r>
              <a:rPr lang="en-US" dirty="0"/>
              <a:t>E</a:t>
            </a:r>
            <a:r>
              <a:rPr lang="en-US" dirty="0" smtClean="0"/>
              <a:t>lectives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" y="1905000"/>
            <a:ext cx="8686800" cy="5257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Intro to Business </a:t>
            </a:r>
          </a:p>
          <a:p>
            <a:pPr lvl="1"/>
            <a:r>
              <a:rPr lang="en-US" dirty="0" smtClean="0"/>
              <a:t>Intro to economics, marketing, entrepreneurship, accounting, and personal finance</a:t>
            </a:r>
          </a:p>
          <a:p>
            <a:pPr lvl="1"/>
            <a:r>
              <a:rPr lang="en-US" dirty="0" smtClean="0"/>
              <a:t>Learn to manage checking account, use credit, file income tax returns, develop a budget, and invest</a:t>
            </a:r>
          </a:p>
          <a:p>
            <a:pPr lvl="0"/>
            <a:r>
              <a:rPr lang="en-US" dirty="0"/>
              <a:t>Graphic Design, Advanced Graphic Design</a:t>
            </a:r>
          </a:p>
          <a:p>
            <a:pPr lvl="1"/>
            <a:r>
              <a:rPr lang="en-US" dirty="0"/>
              <a:t>Split into two semesters, register for both</a:t>
            </a:r>
          </a:p>
          <a:p>
            <a:pPr lvl="1"/>
            <a:r>
              <a:rPr lang="en-US" dirty="0"/>
              <a:t>Make publications to promote and advertise</a:t>
            </a:r>
          </a:p>
          <a:p>
            <a:pPr lvl="1"/>
            <a:r>
              <a:rPr lang="en-US" dirty="0"/>
              <a:t>Learn how to use software and do layouts </a:t>
            </a:r>
          </a:p>
          <a:p>
            <a:pPr lvl="0"/>
            <a:r>
              <a:rPr lang="en-US" dirty="0" smtClean="0"/>
              <a:t>AP Computer Science Principle – REQUIRES RECOMMENDATION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usiness Department-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410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FBLA- Future Business Leaders of America</a:t>
            </a:r>
          </a:p>
          <a:p>
            <a:pPr lvl="1"/>
            <a:r>
              <a:rPr lang="en-US" dirty="0" smtClean="0"/>
              <a:t>Competitions</a:t>
            </a:r>
          </a:p>
          <a:p>
            <a:pPr lvl="1"/>
            <a:r>
              <a:rPr lang="en-US" dirty="0" smtClean="0"/>
              <a:t>Trips</a:t>
            </a:r>
          </a:p>
          <a:p>
            <a:pPr lvl="1"/>
            <a:r>
              <a:rPr lang="en-US" dirty="0" smtClean="0"/>
              <a:t>Opportunities</a:t>
            </a:r>
          </a:p>
          <a:p>
            <a:r>
              <a:rPr lang="en-US" dirty="0" smtClean="0"/>
              <a:t>Women in Business</a:t>
            </a:r>
          </a:p>
          <a:p>
            <a:pPr lvl="1"/>
            <a:r>
              <a:rPr lang="en-US" dirty="0" smtClean="0"/>
              <a:t>Available to female juniors</a:t>
            </a:r>
          </a:p>
          <a:p>
            <a:pPr lvl="1"/>
            <a:r>
              <a:rPr lang="en-US" dirty="0" smtClean="0"/>
              <a:t>Mentorship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50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Family and Consumer </a:t>
            </a:r>
            <a:r>
              <a:rPr lang="en-US" dirty="0"/>
              <a:t>S</a:t>
            </a:r>
            <a:r>
              <a:rPr lang="en-US" dirty="0" smtClean="0"/>
              <a:t>cience </a:t>
            </a:r>
            <a:r>
              <a:rPr lang="en-US" dirty="0"/>
              <a:t>E</a:t>
            </a:r>
            <a:r>
              <a:rPr lang="en-US" dirty="0" smtClean="0"/>
              <a:t>lective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6400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Life Skills </a:t>
            </a:r>
          </a:p>
          <a:p>
            <a:pPr lvl="1"/>
            <a:r>
              <a:rPr lang="en-US" dirty="0" smtClean="0"/>
              <a:t>Topics of Study include:</a:t>
            </a:r>
          </a:p>
          <a:p>
            <a:pPr lvl="2"/>
            <a:r>
              <a:rPr lang="en-US" dirty="0" smtClean="0"/>
              <a:t>Character development and goal setting</a:t>
            </a:r>
          </a:p>
          <a:p>
            <a:pPr lvl="2"/>
            <a:r>
              <a:rPr lang="en-US" dirty="0" smtClean="0"/>
              <a:t>Relationship skills</a:t>
            </a:r>
          </a:p>
          <a:p>
            <a:pPr lvl="2"/>
            <a:r>
              <a:rPr lang="en-US" dirty="0" smtClean="0"/>
              <a:t>Managing resources- time, money, credit</a:t>
            </a:r>
          </a:p>
          <a:p>
            <a:pPr lvl="2"/>
            <a:r>
              <a:rPr lang="en-US" dirty="0" smtClean="0"/>
              <a:t>Consumer literacy- value of money, consumer rights</a:t>
            </a:r>
          </a:p>
          <a:p>
            <a:pPr lvl="2"/>
            <a:r>
              <a:rPr lang="en-US" dirty="0" smtClean="0"/>
              <a:t>Basic nutrition and kitchen/cooking basics</a:t>
            </a:r>
          </a:p>
          <a:p>
            <a:pPr lvl="2"/>
            <a:r>
              <a:rPr lang="en-US" dirty="0" smtClean="0"/>
              <a:t>Sewing- pattern, fabrics, equipment, basic project</a:t>
            </a:r>
          </a:p>
          <a:p>
            <a:pPr lvl="1"/>
            <a:r>
              <a:rPr lang="en-US" dirty="0" smtClean="0"/>
              <a:t>Good course for ANY student!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 </a:t>
            </a:r>
            <a:r>
              <a:rPr lang="en-US" dirty="0"/>
              <a:t>L</a:t>
            </a:r>
            <a:r>
              <a:rPr lang="en-US" dirty="0" smtClean="0"/>
              <a:t>anguage </a:t>
            </a:r>
            <a:r>
              <a:rPr lang="en-US" dirty="0"/>
              <a:t>E</a:t>
            </a:r>
            <a:r>
              <a:rPr lang="en-US" dirty="0" smtClean="0"/>
              <a:t>lectives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686800" cy="4343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b="1" dirty="0" smtClean="0"/>
              <a:t>Spanish I</a:t>
            </a:r>
          </a:p>
          <a:p>
            <a:pPr lvl="0"/>
            <a:r>
              <a:rPr lang="en-US" sz="2400" b="1" dirty="0" smtClean="0"/>
              <a:t>French I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Both courses require daily practice and studying. They are academic, college-prep courses.</a:t>
            </a:r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endParaRPr lang="en-US" i="1" dirty="0" smtClean="0"/>
          </a:p>
          <a:p>
            <a:pPr lvl="0"/>
            <a:r>
              <a:rPr lang="en-US" i="1" dirty="0" smtClean="0"/>
              <a:t>Students MUST take at least two years to be accepted to most 4-year schools. Some prefer 3 years. </a:t>
            </a:r>
          </a:p>
          <a:p>
            <a:pPr lvl="0"/>
            <a:r>
              <a:rPr lang="en-US" i="1" dirty="0" smtClean="0"/>
              <a:t>Students may choose to start taking a language in 10</a:t>
            </a:r>
            <a:r>
              <a:rPr lang="en-US" i="1" baseline="30000" dirty="0" smtClean="0"/>
              <a:t>th</a:t>
            </a:r>
            <a:r>
              <a:rPr lang="en-US" i="1" dirty="0" smtClean="0"/>
              <a:t> grade, but they limit their options later if they wait. Students taking advanced courses are usually fine to take a language in 9</a:t>
            </a:r>
            <a:r>
              <a:rPr lang="en-US" i="1" baseline="30000" dirty="0" smtClean="0"/>
              <a:t>th</a:t>
            </a:r>
            <a:r>
              <a:rPr lang="en-US" i="1" dirty="0" smtClean="0"/>
              <a:t> grade. Students who struggle with work completion and studying may choose to wait.  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Language Department- </a:t>
            </a:r>
            <a:r>
              <a:rPr lang="en-US" dirty="0"/>
              <a:t>H</a:t>
            </a:r>
            <a:r>
              <a:rPr lang="en-US" dirty="0" smtClean="0"/>
              <a:t>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410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Spanish Honor Society</a:t>
            </a:r>
          </a:p>
          <a:p>
            <a:pPr lvl="0"/>
            <a:r>
              <a:rPr lang="en-US" dirty="0" smtClean="0"/>
              <a:t>Spanish Advisory Tutoring</a:t>
            </a:r>
          </a:p>
          <a:p>
            <a:pPr lvl="0"/>
            <a:r>
              <a:rPr lang="en-US" dirty="0" smtClean="0"/>
              <a:t>Advanced levels as the years progress</a:t>
            </a:r>
          </a:p>
          <a:p>
            <a:pPr lvl="0"/>
            <a:r>
              <a:rPr lang="en-US" dirty="0" smtClean="0"/>
              <a:t>Trips</a:t>
            </a:r>
          </a:p>
          <a:p>
            <a:pPr lvl="0"/>
            <a:r>
              <a:rPr lang="en-US" dirty="0" smtClean="0"/>
              <a:t>Opportunities in the future</a:t>
            </a:r>
          </a:p>
        </p:txBody>
      </p:sp>
    </p:spTree>
    <p:extLst>
      <p:ext uri="{BB962C8B-B14F-4D97-AF65-F5344CB8AC3E}">
        <p14:creationId xmlns:p14="http://schemas.microsoft.com/office/powerpoint/2010/main" val="82279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Music Electives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410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Band</a:t>
            </a:r>
          </a:p>
          <a:p>
            <a:pPr lvl="1"/>
            <a:r>
              <a:rPr lang="en-US" dirty="0" smtClean="0"/>
              <a:t>Must do Band Camp in the summer</a:t>
            </a:r>
          </a:p>
          <a:p>
            <a:pPr lvl="1"/>
            <a:r>
              <a:rPr lang="en-US" dirty="0" smtClean="0"/>
              <a:t>Marching, concert, football games</a:t>
            </a:r>
          </a:p>
          <a:p>
            <a:pPr lvl="1"/>
            <a:r>
              <a:rPr lang="en-US" dirty="0" smtClean="0"/>
              <a:t>Can do Band AND Chorus if you don’t want to choose- Band MWF, Chorus </a:t>
            </a:r>
            <a:r>
              <a:rPr lang="en-US" dirty="0" err="1" smtClean="0"/>
              <a:t>TTh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Orchestra</a:t>
            </a:r>
          </a:p>
          <a:p>
            <a:pPr lvl="1"/>
            <a:r>
              <a:rPr lang="en-US" dirty="0" smtClean="0"/>
              <a:t>No auditions for strings but wind and percussion need to audition</a:t>
            </a:r>
          </a:p>
          <a:p>
            <a:pPr lvl="0"/>
            <a:r>
              <a:rPr lang="en-US" dirty="0" smtClean="0"/>
              <a:t>Chorus</a:t>
            </a:r>
          </a:p>
          <a:p>
            <a:pPr lvl="1"/>
            <a:r>
              <a:rPr lang="en-US" dirty="0" smtClean="0"/>
              <a:t>Last period of the day</a:t>
            </a:r>
          </a:p>
          <a:p>
            <a:pPr lvl="1"/>
            <a:r>
              <a:rPr lang="en-US" dirty="0" smtClean="0"/>
              <a:t>No tryouts</a:t>
            </a:r>
          </a:p>
          <a:p>
            <a:pPr lvl="0"/>
            <a:r>
              <a:rPr lang="en-US" dirty="0" smtClean="0"/>
              <a:t>Piano Keyboarding</a:t>
            </a:r>
          </a:p>
          <a:p>
            <a:pPr lvl="1"/>
            <a:r>
              <a:rPr lang="en-US" dirty="0" smtClean="0"/>
              <a:t>No previous keyboarding or piano skills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Music Department- </a:t>
            </a:r>
            <a:r>
              <a:rPr lang="en-US" dirty="0"/>
              <a:t>H</a:t>
            </a:r>
            <a:r>
              <a:rPr lang="en-US" dirty="0" smtClean="0"/>
              <a:t>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410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Opportunity to interact with upperclassmen</a:t>
            </a:r>
          </a:p>
          <a:p>
            <a:pPr lvl="0"/>
            <a:r>
              <a:rPr lang="en-US" dirty="0" smtClean="0"/>
              <a:t>Events- football games, parades, concerts, etc.</a:t>
            </a:r>
          </a:p>
          <a:p>
            <a:pPr lvl="0"/>
            <a:r>
              <a:rPr lang="en-US" dirty="0" smtClean="0"/>
              <a:t>Opportunities to try out for other involvements such as chorale, jazz band, etc.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959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echnology </a:t>
            </a:r>
            <a:r>
              <a:rPr lang="en-US" dirty="0"/>
              <a:t>E</a:t>
            </a:r>
            <a:r>
              <a:rPr lang="en-US" dirty="0" smtClean="0"/>
              <a:t>lectives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" y="1905000"/>
            <a:ext cx="8686800" cy="5410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Courses:</a:t>
            </a:r>
          </a:p>
          <a:p>
            <a:pPr lvl="1"/>
            <a:r>
              <a:rPr lang="en-US" dirty="0"/>
              <a:t>Design Engineering</a:t>
            </a:r>
          </a:p>
          <a:p>
            <a:pPr lvl="1"/>
            <a:r>
              <a:rPr lang="en-US" dirty="0"/>
              <a:t>Manufacturing Systems</a:t>
            </a:r>
          </a:p>
          <a:p>
            <a:pPr lvl="1"/>
            <a:r>
              <a:rPr lang="en-US" dirty="0"/>
              <a:t>Video Production</a:t>
            </a:r>
          </a:p>
          <a:p>
            <a:pPr lvl="1"/>
            <a:r>
              <a:rPr lang="en-US" dirty="0"/>
              <a:t>Graphic Communications</a:t>
            </a:r>
          </a:p>
          <a:p>
            <a:pPr lvl="1"/>
            <a:r>
              <a:rPr lang="en-US" dirty="0"/>
              <a:t>CADD</a:t>
            </a:r>
          </a:p>
          <a:p>
            <a:pPr lvl="1"/>
            <a:endParaRPr lang="en-US" dirty="0"/>
          </a:p>
          <a:p>
            <a:r>
              <a:rPr lang="en-US" dirty="0"/>
              <a:t>Video: </a:t>
            </a:r>
          </a:p>
          <a:p>
            <a:pPr lvl="1"/>
            <a:r>
              <a:rPr lang="en-US" u="sng" dirty="0">
                <a:hlinkClick r:id="rId2"/>
              </a:rPr>
              <a:t>https://www.youtube.com/watch?v=ybK0fnFjBLE</a:t>
            </a:r>
            <a:endParaRPr lang="en-US" dirty="0"/>
          </a:p>
          <a:p>
            <a:pPr lvl="1" fontAlgn="base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Department </a:t>
            </a:r>
            <a:r>
              <a:rPr lang="en-US" dirty="0"/>
              <a:t>H</a:t>
            </a:r>
            <a:r>
              <a:rPr lang="en-US" dirty="0" smtClean="0"/>
              <a:t>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Real-life application projects</a:t>
            </a:r>
          </a:p>
          <a:p>
            <a:pPr lvl="1"/>
            <a:r>
              <a:rPr lang="en-US" dirty="0" smtClean="0"/>
              <a:t>Set Design for Play/Musical, Community Projects</a:t>
            </a:r>
          </a:p>
          <a:p>
            <a:pPr lvl="1"/>
            <a:endParaRPr lang="en-US" dirty="0"/>
          </a:p>
          <a:p>
            <a:r>
              <a:rPr lang="en-US" dirty="0" smtClean="0"/>
              <a:t>Use of Advanced Software and Materials</a:t>
            </a:r>
          </a:p>
          <a:p>
            <a:pPr lvl="1"/>
            <a:r>
              <a:rPr lang="en-US" dirty="0" smtClean="0"/>
              <a:t>3-D printer, movie/</a:t>
            </a:r>
            <a:r>
              <a:rPr lang="en-US" dirty="0" err="1" smtClean="0"/>
              <a:t>tv</a:t>
            </a:r>
            <a:r>
              <a:rPr lang="en-US" dirty="0" smtClean="0"/>
              <a:t> studio</a:t>
            </a:r>
          </a:p>
          <a:p>
            <a:pPr lvl="1"/>
            <a:endParaRPr lang="en-US" dirty="0"/>
          </a:p>
          <a:p>
            <a:r>
              <a:rPr lang="en-US" dirty="0" smtClean="0"/>
              <a:t>Media Club</a:t>
            </a:r>
          </a:p>
          <a:p>
            <a:r>
              <a:rPr lang="en-US" dirty="0" smtClean="0"/>
              <a:t>Independent Studies in Senior Year</a:t>
            </a:r>
          </a:p>
          <a:p>
            <a:r>
              <a:rPr lang="en-US" dirty="0" smtClean="0"/>
              <a:t>Preparation for CTC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47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in the Extensions Program:</a:t>
            </a:r>
          </a:p>
          <a:p>
            <a:pPr lvl="1"/>
            <a:r>
              <a:rPr lang="en-US" dirty="0" smtClean="0"/>
              <a:t>Gifted Explorations</a:t>
            </a:r>
          </a:p>
          <a:p>
            <a:pPr lvl="1"/>
            <a:r>
              <a:rPr lang="en-US" dirty="0" smtClean="0"/>
              <a:t>Gifted Applications</a:t>
            </a:r>
          </a:p>
          <a:p>
            <a:pPr lvl="1"/>
            <a:endParaRPr lang="en-US" dirty="0"/>
          </a:p>
          <a:p>
            <a:r>
              <a:rPr lang="en-US" dirty="0" smtClean="0"/>
              <a:t>Solanco Virtual Academy:</a:t>
            </a:r>
          </a:p>
          <a:p>
            <a:pPr lvl="1"/>
            <a:r>
              <a:rPr lang="en-US" dirty="0" smtClean="0"/>
              <a:t>If you have questions about our online program, please contact the appropriate counselor.</a:t>
            </a:r>
          </a:p>
          <a:p>
            <a:pPr lvl="1"/>
            <a:r>
              <a:rPr lang="en-US" dirty="0" smtClean="0"/>
              <a:t>SVA is not available for advancement of credits or replacement of individual courses.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7524003" cy="3636510"/>
          </a:xfrm>
        </p:spPr>
        <p:txBody>
          <a:bodyPr>
            <a:normAutofit/>
          </a:bodyPr>
          <a:lstStyle/>
          <a:p>
            <a:r>
              <a:rPr lang="en-US" dirty="0" smtClean="0"/>
              <a:t>It is important to plan for high school, not only 9</a:t>
            </a:r>
            <a:r>
              <a:rPr lang="en-US" baseline="30000" dirty="0" smtClean="0"/>
              <a:t>th</a:t>
            </a:r>
            <a:r>
              <a:rPr lang="en-US" dirty="0" smtClean="0"/>
              <a:t> grade, but also for the remaining years. </a:t>
            </a:r>
          </a:p>
          <a:p>
            <a:r>
              <a:rPr lang="en-US" dirty="0" smtClean="0"/>
              <a:t>The Educational Planning Guide is a useful tool for planning. It is never too early to start thinking about future options, even senior year.</a:t>
            </a:r>
          </a:p>
          <a:p>
            <a:r>
              <a:rPr lang="en-US" dirty="0" smtClean="0"/>
              <a:t>Students have been working through Career </a:t>
            </a:r>
            <a:r>
              <a:rPr lang="en-US" dirty="0" smtClean="0"/>
              <a:t>Exploration </a:t>
            </a:r>
            <a:r>
              <a:rPr lang="en-US" dirty="0" smtClean="0"/>
              <a:t>to identify what careers align with their goals/personalities. </a:t>
            </a:r>
          </a:p>
          <a:p>
            <a:r>
              <a:rPr lang="en-US" dirty="0" smtClean="0"/>
              <a:t>Each student is working on a 4-Year Plan, which is maintained in their Google Drive folders. Encourage them to share these with you!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teacher requests</a:t>
            </a:r>
          </a:p>
          <a:p>
            <a:r>
              <a:rPr lang="en-US" dirty="0" smtClean="0"/>
              <a:t>Making up classes</a:t>
            </a:r>
          </a:p>
          <a:p>
            <a:r>
              <a:rPr lang="en-US" dirty="0" smtClean="0"/>
              <a:t>Changing electives/changing classes</a:t>
            </a:r>
          </a:p>
          <a:p>
            <a:r>
              <a:rPr lang="en-US" dirty="0" smtClean="0"/>
              <a:t>Using the Educational Planning Guide and 4-Year Planning </a:t>
            </a:r>
          </a:p>
          <a:p>
            <a:r>
              <a:rPr lang="en-US" dirty="0" smtClean="0"/>
              <a:t>Preparing for the transition to high school</a:t>
            </a:r>
          </a:p>
          <a:p>
            <a:pPr lvl="1"/>
            <a:r>
              <a:rPr lang="en-US" dirty="0" smtClean="0"/>
              <a:t>Homework ****</a:t>
            </a:r>
          </a:p>
          <a:p>
            <a:pPr lvl="1"/>
            <a:r>
              <a:rPr lang="en-US" dirty="0" smtClean="0"/>
              <a:t>Studying ****</a:t>
            </a:r>
          </a:p>
          <a:p>
            <a:pPr lvl="1"/>
            <a:r>
              <a:rPr lang="en-US" dirty="0" smtClean="0"/>
              <a:t>Orientation over the summer</a:t>
            </a:r>
          </a:p>
          <a:p>
            <a:pPr lvl="1"/>
            <a:r>
              <a:rPr lang="en-US" dirty="0" smtClean="0"/>
              <a:t>Ask questions!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coming!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" y="2057400"/>
            <a:ext cx="8686800" cy="4922838"/>
          </a:xfrm>
        </p:spPr>
        <p:txBody>
          <a:bodyPr>
            <a:normAutofit/>
          </a:bodyPr>
          <a:lstStyle/>
          <a:p>
            <a:r>
              <a:rPr lang="en-US" dirty="0" smtClean="0"/>
              <a:t>Please contact Mrs. DeSimone/Mrs. Pearson with questions specific to your child’s course planning. You may also set up a time to meet with her. </a:t>
            </a:r>
          </a:p>
          <a:p>
            <a:r>
              <a:rPr lang="en-US" dirty="0" smtClean="0"/>
              <a:t>We look forward to working with you this summer and next year!</a:t>
            </a:r>
          </a:p>
          <a:p>
            <a:r>
              <a:rPr lang="en-US" dirty="0" smtClean="0"/>
              <a:t>Caitlin DeSimone</a:t>
            </a:r>
          </a:p>
          <a:p>
            <a:pPr lvl="1"/>
            <a:r>
              <a:rPr lang="en-US" dirty="0" smtClean="0"/>
              <a:t>(717) 786-2244</a:t>
            </a:r>
          </a:p>
          <a:p>
            <a:pPr lvl="1"/>
            <a:r>
              <a:rPr lang="en-US" dirty="0" smtClean="0">
                <a:hlinkClick r:id="rId2"/>
              </a:rPr>
              <a:t>caitlin_desimone@solancosd.org</a:t>
            </a:r>
            <a:endParaRPr lang="en-US" dirty="0" smtClean="0"/>
          </a:p>
          <a:p>
            <a:r>
              <a:rPr lang="en-US" dirty="0" smtClean="0"/>
              <a:t>Jennifer Pearson:</a:t>
            </a:r>
          </a:p>
          <a:p>
            <a:pPr lvl="1"/>
            <a:r>
              <a:rPr lang="en-US" dirty="0" smtClean="0"/>
              <a:t>(717) 548-2187</a:t>
            </a:r>
          </a:p>
          <a:p>
            <a:pPr lvl="1"/>
            <a:r>
              <a:rPr lang="en-US" dirty="0" smtClean="0">
                <a:hlinkClick r:id="rId3"/>
              </a:rPr>
              <a:t>jennifer_pearson@solancosd.org</a:t>
            </a:r>
            <a:endParaRPr lang="en-US" dirty="0"/>
          </a:p>
          <a:p>
            <a:r>
              <a:rPr lang="en-US" dirty="0" smtClean="0"/>
              <a:t>All materials are also available </a:t>
            </a:r>
            <a:r>
              <a:rPr lang="en-US" dirty="0" smtClean="0"/>
              <a:t>on counselor websites for </a:t>
            </a:r>
            <a:r>
              <a:rPr lang="en-US" dirty="0" smtClean="0"/>
              <a:t>your reference.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4-Year plan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2057400"/>
            <a:ext cx="5597872" cy="45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83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599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Students need 26 credits to graduate.</a:t>
            </a:r>
          </a:p>
          <a:p>
            <a:r>
              <a:rPr lang="en-US" dirty="0" smtClean="0"/>
              <a:t>Most courses are 1 credit, but ½-year courses are .5 credit. </a:t>
            </a:r>
          </a:p>
          <a:p>
            <a:r>
              <a:rPr lang="en-US" dirty="0" smtClean="0"/>
              <a:t>All 9</a:t>
            </a:r>
            <a:r>
              <a:rPr lang="en-US" baseline="30000" dirty="0" smtClean="0"/>
              <a:t>th</a:t>
            </a:r>
            <a:r>
              <a:rPr lang="en-US" dirty="0" smtClean="0"/>
              <a:t> grade courses are 1 credit except for Wellness/Fitness.</a:t>
            </a:r>
          </a:p>
          <a:p>
            <a:r>
              <a:rPr lang="en-US" dirty="0" smtClean="0"/>
              <a:t>Students take 7 credits per year. </a:t>
            </a:r>
          </a:p>
          <a:p>
            <a:r>
              <a:rPr lang="en-US" dirty="0" smtClean="0"/>
              <a:t>Students need 5 credits to move on to 10</a:t>
            </a:r>
            <a:r>
              <a:rPr lang="en-US" baseline="30000" dirty="0" smtClean="0"/>
              <a:t>th</a:t>
            </a:r>
            <a:r>
              <a:rPr lang="en-US" dirty="0" smtClean="0"/>
              <a:t> grade, 12 credits to move on to 11</a:t>
            </a:r>
            <a:r>
              <a:rPr lang="en-US" baseline="30000" dirty="0" smtClean="0"/>
              <a:t>th</a:t>
            </a:r>
            <a:r>
              <a:rPr lang="en-US" dirty="0" smtClean="0"/>
              <a:t> grade, and 19 to become a senior.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credit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" y="1905000"/>
            <a:ext cx="8686800" cy="5075238"/>
          </a:xfrm>
        </p:spPr>
        <p:txBody>
          <a:bodyPr>
            <a:normAutofit/>
          </a:bodyPr>
          <a:lstStyle/>
          <a:p>
            <a:r>
              <a:rPr lang="en-US" dirty="0" smtClean="0"/>
              <a:t>Students must earn the following credits:</a:t>
            </a:r>
          </a:p>
          <a:p>
            <a:pPr lvl="1"/>
            <a:r>
              <a:rPr lang="en-US" dirty="0" smtClean="0"/>
              <a:t>4.0 English credits</a:t>
            </a:r>
          </a:p>
          <a:p>
            <a:pPr lvl="1"/>
            <a:r>
              <a:rPr lang="en-US" dirty="0" smtClean="0"/>
              <a:t>3.0 Math credits</a:t>
            </a:r>
          </a:p>
          <a:p>
            <a:pPr lvl="1"/>
            <a:r>
              <a:rPr lang="en-US" dirty="0" smtClean="0"/>
              <a:t>3.0 Science credits</a:t>
            </a:r>
          </a:p>
          <a:p>
            <a:pPr lvl="1"/>
            <a:r>
              <a:rPr lang="en-US" dirty="0" smtClean="0"/>
              <a:t>3.0 Social Studies credits</a:t>
            </a:r>
          </a:p>
          <a:p>
            <a:pPr lvl="1"/>
            <a:r>
              <a:rPr lang="en-US" dirty="0" smtClean="0"/>
              <a:t>2.0 Arts and Humanities credits (fulfilled through electives)</a:t>
            </a:r>
          </a:p>
          <a:p>
            <a:pPr lvl="1"/>
            <a:r>
              <a:rPr lang="en-US" dirty="0" smtClean="0"/>
              <a:t>2.0 Fitness credits (Wellness fulfills .5)</a:t>
            </a:r>
          </a:p>
          <a:p>
            <a:pPr lvl="1"/>
            <a:r>
              <a:rPr lang="en-US" dirty="0" smtClean="0"/>
              <a:t>1.0 Additional “Core” Credit</a:t>
            </a:r>
          </a:p>
          <a:p>
            <a:pPr lvl="1"/>
            <a:r>
              <a:rPr lang="en-US" dirty="0" smtClean="0"/>
              <a:t>8.0 Additional Elective Credits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Foreign Language is NOT a graduation requirement.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child will also need to pass three Keystone Exams to graduate. They include:</a:t>
            </a:r>
          </a:p>
          <a:p>
            <a:pPr lvl="1"/>
            <a:r>
              <a:rPr lang="en-US" dirty="0" smtClean="0"/>
              <a:t>Algebra</a:t>
            </a:r>
          </a:p>
          <a:p>
            <a:pPr lvl="1"/>
            <a:r>
              <a:rPr lang="en-US" dirty="0" smtClean="0"/>
              <a:t>Biology</a:t>
            </a:r>
          </a:p>
          <a:p>
            <a:pPr lvl="1"/>
            <a:r>
              <a:rPr lang="en-US" dirty="0" smtClean="0"/>
              <a:t>Literature</a:t>
            </a:r>
          </a:p>
          <a:p>
            <a:r>
              <a:rPr lang="en-US" dirty="0" smtClean="0"/>
              <a:t>What does this mean NOW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r>
              <a:rPr lang="en-US" dirty="0" smtClean="0"/>
              <a:t>It is VERY important that your child take his/her courses seriously. Classwork and homework are practice and preparation. 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Courses for 9</a:t>
            </a:r>
            <a:r>
              <a:rPr lang="en-US" baseline="30000" dirty="0" smtClean="0"/>
              <a:t>th</a:t>
            </a:r>
            <a:r>
              <a:rPr lang="en-US" dirty="0" smtClean="0"/>
              <a:t> graders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Classes</a:t>
            </a:r>
          </a:p>
          <a:p>
            <a:pPr lvl="1"/>
            <a:r>
              <a:rPr lang="en-US" dirty="0" smtClean="0"/>
              <a:t>1 credit of Algebra</a:t>
            </a:r>
          </a:p>
          <a:p>
            <a:pPr lvl="1"/>
            <a:r>
              <a:rPr lang="en-US" dirty="0" smtClean="0"/>
              <a:t>1 credit of Science</a:t>
            </a:r>
          </a:p>
          <a:p>
            <a:pPr lvl="1"/>
            <a:r>
              <a:rPr lang="en-US" dirty="0" smtClean="0"/>
              <a:t>1 credit of English</a:t>
            </a:r>
          </a:p>
          <a:p>
            <a:pPr lvl="1"/>
            <a:r>
              <a:rPr lang="en-US" dirty="0" smtClean="0"/>
              <a:t>1 credit of World Cultures</a:t>
            </a:r>
          </a:p>
          <a:p>
            <a:pPr lvl="1"/>
            <a:r>
              <a:rPr lang="en-US" dirty="0" smtClean="0"/>
              <a:t>.5 credit of Fitness </a:t>
            </a:r>
          </a:p>
          <a:p>
            <a:pPr lvl="1"/>
            <a:r>
              <a:rPr lang="en-US" dirty="0" smtClean="0"/>
              <a:t>.5 credit of Wellness</a:t>
            </a:r>
          </a:p>
          <a:p>
            <a:r>
              <a:rPr lang="en-US" dirty="0" smtClean="0"/>
              <a:t>Elective Classes</a:t>
            </a:r>
          </a:p>
          <a:p>
            <a:pPr lvl="1"/>
            <a:r>
              <a:rPr lang="en-US" dirty="0" smtClean="0"/>
              <a:t>2 credits of electives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5591</TotalTime>
  <Words>1656</Words>
  <Application>Microsoft Office PowerPoint</Application>
  <PresentationFormat>On-screen Show (4:3)</PresentationFormat>
  <Paragraphs>283</Paragraphs>
  <Slides>42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Century Gothic</vt:lpstr>
      <vt:lpstr>Lucida Calligraphy</vt:lpstr>
      <vt:lpstr>Monotype Corsiva</vt:lpstr>
      <vt:lpstr>Nyala</vt:lpstr>
      <vt:lpstr>Trebuchet MS</vt:lpstr>
      <vt:lpstr>Wingdings 2</vt:lpstr>
      <vt:lpstr>Quotable</vt:lpstr>
      <vt:lpstr>Parent Information Meeting   9th grade course selection, 2019</vt:lpstr>
      <vt:lpstr>Purpose of Tonight’s Meeting</vt:lpstr>
      <vt:lpstr>The Timeline</vt:lpstr>
      <vt:lpstr>Academic planning</vt:lpstr>
      <vt:lpstr>4-Year plan</vt:lpstr>
      <vt:lpstr>Credits</vt:lpstr>
      <vt:lpstr>More credit information</vt:lpstr>
      <vt:lpstr>Keystone Exams</vt:lpstr>
      <vt:lpstr>Courses for 9th graders</vt:lpstr>
      <vt:lpstr>English</vt:lpstr>
      <vt:lpstr>Advanced English course</vt:lpstr>
      <vt:lpstr>Algebra</vt:lpstr>
      <vt:lpstr>Algebra recommendations</vt:lpstr>
      <vt:lpstr>Science</vt:lpstr>
      <vt:lpstr>Advanced Biology</vt:lpstr>
      <vt:lpstr>Electives</vt:lpstr>
      <vt:lpstr>Agriculture Electives</vt:lpstr>
      <vt:lpstr>Agriculture Department- Highlights</vt:lpstr>
      <vt:lpstr>Art Electives</vt:lpstr>
      <vt:lpstr>Design</vt:lpstr>
      <vt:lpstr>Design</vt:lpstr>
      <vt:lpstr>Design</vt:lpstr>
      <vt:lpstr>Drawing</vt:lpstr>
      <vt:lpstr>Drawing</vt:lpstr>
      <vt:lpstr>Art Electives- continued</vt:lpstr>
      <vt:lpstr>Adrienne Howett</vt:lpstr>
      <vt:lpstr>Tiffany Shrom</vt:lpstr>
      <vt:lpstr>Cayla Robinson</vt:lpstr>
      <vt:lpstr>Art department- highlights</vt:lpstr>
      <vt:lpstr>Business Electives</vt:lpstr>
      <vt:lpstr>Business Department- Highlights</vt:lpstr>
      <vt:lpstr>Family and Consumer Science Elective</vt:lpstr>
      <vt:lpstr>World Language Electives</vt:lpstr>
      <vt:lpstr>Language Department- Highlights</vt:lpstr>
      <vt:lpstr>Music Electives</vt:lpstr>
      <vt:lpstr>Music Department- Highlights</vt:lpstr>
      <vt:lpstr>Technology Electives</vt:lpstr>
      <vt:lpstr>Technology Department Highlights</vt:lpstr>
      <vt:lpstr>Others…</vt:lpstr>
      <vt:lpstr>Miscellaneous information</vt:lpstr>
      <vt:lpstr>Questions?</vt:lpstr>
      <vt:lpstr>Thank you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Meeting- 9th grade course selection</dc:title>
  <dc:creator>lindsay_capoferri</dc:creator>
  <cp:lastModifiedBy>Capoferri, Lindsay</cp:lastModifiedBy>
  <cp:revision>48</cp:revision>
  <cp:lastPrinted>2015-01-28T20:46:22Z</cp:lastPrinted>
  <dcterms:created xsi:type="dcterms:W3CDTF">2014-01-16T21:12:40Z</dcterms:created>
  <dcterms:modified xsi:type="dcterms:W3CDTF">2020-02-05T00:16:19Z</dcterms:modified>
</cp:coreProperties>
</file>