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8" r:id="rId16"/>
    <p:sldId id="269" r:id="rId17"/>
  </p:sldIdLst>
  <p:sldSz cx="12192000" cy="6858000"/>
  <p:notesSz cx="70104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6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6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26CB81FF-3C9F-4A1D-B3D9-EDFBC785E95E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5159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5159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C58F7259-8F9B-4102-BE78-CEDE59EF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2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5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203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72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10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2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3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0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7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0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5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5A914-B68E-44E0-92F3-E0AC325E963B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349F4B-8865-4EE6-8D38-A734D56C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1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werschool.solanco.k12.pa.us/public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School Course Selection for 11</a:t>
            </a:r>
            <a:r>
              <a:rPr lang="en-US" baseline="30000" dirty="0" smtClean="0"/>
              <a:t>th</a:t>
            </a:r>
            <a:r>
              <a:rPr lang="en-US" dirty="0" smtClean="0"/>
              <a:t> Grade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smtClean="0"/>
              <a:t>Mrs. Shumaker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057" y="495620"/>
            <a:ext cx="8911687" cy="1280890"/>
          </a:xfrm>
        </p:spPr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648" y="495620"/>
            <a:ext cx="5799352" cy="50938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78" y="1442494"/>
            <a:ext cx="5985373" cy="14451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Login to PowerSchool.</a:t>
            </a:r>
          </a:p>
          <a:p>
            <a:r>
              <a:rPr lang="en-US" dirty="0">
                <a:hlinkClick r:id="rId3"/>
              </a:rPr>
              <a:t>https://powerschool.solanco.k12.pa.us/public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982391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Find the Button for Class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339959"/>
            <a:ext cx="8915400" cy="3777622"/>
          </a:xfrm>
        </p:spPr>
        <p:txBody>
          <a:bodyPr/>
          <a:lstStyle/>
          <a:p>
            <a:r>
              <a:rPr lang="en-US" dirty="0" smtClean="0"/>
              <a:t>It may look like this: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315" y="127186"/>
            <a:ext cx="4365953" cy="663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7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97667" y="5963763"/>
            <a:ext cx="419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These numbers must match before this process is complete.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41" y="236370"/>
            <a:ext cx="10877550" cy="5591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331" y="5935259"/>
            <a:ext cx="2886075" cy="781050"/>
          </a:xfrm>
          <a:prstGeom prst="rect">
            <a:avLst/>
          </a:prstGeom>
        </p:spPr>
      </p:pic>
      <p:sp>
        <p:nvSpPr>
          <p:cNvPr id="2" name="Left Brace 1"/>
          <p:cNvSpPr/>
          <p:nvPr/>
        </p:nvSpPr>
        <p:spPr>
          <a:xfrm rot="10800000">
            <a:off x="4167350" y="5855248"/>
            <a:ext cx="830317" cy="525518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305" y="1247457"/>
            <a:ext cx="971550" cy="480790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34207" y="370110"/>
            <a:ext cx="9770406" cy="1280890"/>
          </a:xfrm>
        </p:spPr>
        <p:txBody>
          <a:bodyPr/>
          <a:lstStyle/>
          <a:p>
            <a:r>
              <a:rPr lang="en-US" dirty="0" smtClean="0"/>
              <a:t>Step 3 – Review and Select Core Courses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55" y="1481137"/>
            <a:ext cx="2762250" cy="47339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95791" y="1637188"/>
            <a:ext cx="42868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all the green check boxes to be sure you are chosen for appropriate levels. If you disagree with your choice, talk to your teacher!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0403" y="3719606"/>
            <a:ext cx="614362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07" y="44990"/>
            <a:ext cx="9770406" cy="1280890"/>
          </a:xfrm>
        </p:spPr>
        <p:txBody>
          <a:bodyPr/>
          <a:lstStyle/>
          <a:p>
            <a:r>
              <a:rPr lang="en-US" dirty="0" smtClean="0"/>
              <a:t>Step 4 – Choose your Top Elective Choices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0720" y="983555"/>
            <a:ext cx="401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may not select more than 7 total credits.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89053" y="5823630"/>
            <a:ext cx="401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loaded in alphabetic order. You must leaf page by page to find the one you want.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334" y="1794117"/>
            <a:ext cx="8747972" cy="366013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2171845">
            <a:off x="6092533" y="1542129"/>
            <a:ext cx="883920" cy="265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694556">
            <a:off x="6263103" y="5168108"/>
            <a:ext cx="883920" cy="391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787" y="174941"/>
            <a:ext cx="8911687" cy="1280890"/>
          </a:xfrm>
        </p:spPr>
        <p:txBody>
          <a:bodyPr/>
          <a:lstStyle/>
          <a:p>
            <a:r>
              <a:rPr lang="en-US" dirty="0" smtClean="0"/>
              <a:t>Step 5 – Choose </a:t>
            </a:r>
            <a:r>
              <a:rPr lang="en-US" dirty="0"/>
              <a:t>Y</a:t>
            </a:r>
            <a:r>
              <a:rPr lang="en-US" dirty="0" smtClean="0"/>
              <a:t>our Alternates.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962" y="4654573"/>
            <a:ext cx="9470358" cy="20713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 smtClean="0"/>
              <a:t>PowerSchool will try its best to select your top choice based on all possible course combinations.</a:t>
            </a:r>
          </a:p>
          <a:p>
            <a:r>
              <a:rPr lang="en-US" sz="2000" dirty="0" smtClean="0"/>
              <a:t>In the event that a course is not available during a time slot, it will use the Alternates to build your schedule. Please select meaningful alternates that you could live with in the event a top choice class is not available.</a:t>
            </a:r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 rot="8592850">
            <a:off x="9377681" y="1260721"/>
            <a:ext cx="264160" cy="65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327" y="709863"/>
            <a:ext cx="9261504" cy="377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102" y="479725"/>
            <a:ext cx="9183916" cy="1280890"/>
          </a:xfrm>
        </p:spPr>
        <p:txBody>
          <a:bodyPr/>
          <a:lstStyle/>
          <a:p>
            <a:r>
              <a:rPr lang="en-US" dirty="0" smtClean="0"/>
              <a:t>Please Raise Your Hand if you are stuck!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002" y="1905000"/>
            <a:ext cx="7745610" cy="3777622"/>
          </a:xfrm>
        </p:spPr>
        <p:txBody>
          <a:bodyPr>
            <a:normAutofit/>
          </a:bodyPr>
          <a:lstStyle/>
          <a:p>
            <a:r>
              <a:rPr lang="en-US" dirty="0" smtClean="0"/>
              <a:t>You cannot close this out unless you select the correct amount of credits for electives and alternates.</a:t>
            </a:r>
          </a:p>
          <a:p>
            <a:r>
              <a:rPr lang="en-US" dirty="0" smtClean="0"/>
              <a:t>Access will be closed by the end of February.</a:t>
            </a:r>
          </a:p>
          <a:p>
            <a:r>
              <a:rPr lang="en-US" dirty="0"/>
              <a:t>If you plan to attend the CTC, be sure that you schedule enough Fitness to be done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follow up with your counselor if you think of any other questions. </a:t>
            </a:r>
          </a:p>
          <a:p>
            <a:r>
              <a:rPr lang="en-US" dirty="0" smtClean="0"/>
              <a:t>Finish strong this year so that you can continue next year being awesome!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15329" y="2845806"/>
            <a:ext cx="2191407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 Few Reminders:</a:t>
            </a:r>
            <a:endParaRPr lang="en-US" sz="2800" dirty="0"/>
          </a:p>
        </p:txBody>
      </p:sp>
      <p:sp>
        <p:nvSpPr>
          <p:cNvPr id="5" name="Left Brace 4"/>
          <p:cNvSpPr/>
          <p:nvPr/>
        </p:nvSpPr>
        <p:spPr>
          <a:xfrm>
            <a:off x="3936746" y="1905000"/>
            <a:ext cx="350509" cy="3662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6727" y="6168344"/>
            <a:ext cx="44291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www.solancoguidance.weebly.com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88640" y="6091400"/>
            <a:ext cx="3748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This PowerPoint and other information is available on our website: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953732" y="1162350"/>
            <a:ext cx="7230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Post-Survey: </a:t>
            </a:r>
            <a:r>
              <a:rPr lang="en-US" sz="2000" b="1" dirty="0">
                <a:solidFill>
                  <a:srgbClr val="FF0000"/>
                </a:solidFill>
              </a:rPr>
              <a:t>https://tinyurl.com/SHScourseselection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8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2755299" cy="4204138"/>
          </a:xfrm>
        </p:spPr>
        <p:txBody>
          <a:bodyPr>
            <a:noAutofit/>
          </a:bodyPr>
          <a:lstStyle/>
          <a:p>
            <a:r>
              <a:rPr lang="en-US" sz="2400" dirty="0" smtClean="0"/>
              <a:t>4 English</a:t>
            </a:r>
          </a:p>
          <a:p>
            <a:r>
              <a:rPr lang="en-US" sz="2400" dirty="0" smtClean="0"/>
              <a:t>3 Math</a:t>
            </a:r>
          </a:p>
          <a:p>
            <a:r>
              <a:rPr lang="en-US" sz="2400" dirty="0" smtClean="0"/>
              <a:t>3 Science</a:t>
            </a:r>
          </a:p>
          <a:p>
            <a:r>
              <a:rPr lang="en-US" sz="2400" dirty="0" smtClean="0"/>
              <a:t>3 History</a:t>
            </a:r>
          </a:p>
          <a:p>
            <a:r>
              <a:rPr lang="en-US" sz="2400" dirty="0" smtClean="0"/>
              <a:t>1 Extra Core</a:t>
            </a:r>
          </a:p>
          <a:p>
            <a:r>
              <a:rPr lang="en-US" sz="2400" dirty="0" smtClean="0"/>
              <a:t>1.5 PE Credits</a:t>
            </a:r>
          </a:p>
          <a:p>
            <a:r>
              <a:rPr lang="en-US" sz="2400" dirty="0" smtClean="0"/>
              <a:t>.5 Health</a:t>
            </a:r>
            <a:endParaRPr lang="en-US" sz="2400" dirty="0"/>
          </a:p>
          <a:p>
            <a:r>
              <a:rPr lang="en-US" sz="2400" dirty="0" smtClean="0"/>
              <a:t>10 Electives</a:t>
            </a:r>
            <a:endParaRPr lang="en-US" sz="2400" dirty="0"/>
          </a:p>
        </p:txBody>
      </p:sp>
      <p:sp>
        <p:nvSpPr>
          <p:cNvPr id="4" name="Right Brace 3"/>
          <p:cNvSpPr/>
          <p:nvPr/>
        </p:nvSpPr>
        <p:spPr>
          <a:xfrm>
            <a:off x="4319752" y="1905000"/>
            <a:ext cx="1702676" cy="40543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8334" y="3361160"/>
            <a:ext cx="2193514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26 Total Credits</a:t>
            </a:r>
            <a:endParaRPr lang="en-US" sz="3600" dirty="0"/>
          </a:p>
        </p:txBody>
      </p:sp>
      <p:sp>
        <p:nvSpPr>
          <p:cNvPr id="7" name="Cloud Callout 6"/>
          <p:cNvSpPr/>
          <p:nvPr/>
        </p:nvSpPr>
        <p:spPr>
          <a:xfrm>
            <a:off x="6694051" y="1405467"/>
            <a:ext cx="3838482" cy="2082175"/>
          </a:xfrm>
          <a:prstGeom prst="cloudCallout">
            <a:avLst>
              <a:gd name="adj1" fmla="val 22805"/>
              <a:gd name="adj2" fmla="val 658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English can be one of the more important credits to capture each year.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856" y="3886989"/>
            <a:ext cx="1887277" cy="188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Grade level is determined by the amount of credits a student starts the year with according to the following chart:</a:t>
            </a:r>
          </a:p>
          <a:p>
            <a:pPr lvl="1"/>
            <a:r>
              <a:rPr lang="en-US" sz="2000" dirty="0" smtClean="0"/>
              <a:t>Grade 10: 5 Credits</a:t>
            </a:r>
          </a:p>
          <a:p>
            <a:pPr lvl="1"/>
            <a:r>
              <a:rPr lang="en-US" sz="2000" dirty="0" smtClean="0"/>
              <a:t>Grade 11: 12 Credits</a:t>
            </a:r>
          </a:p>
          <a:p>
            <a:pPr lvl="1"/>
            <a:r>
              <a:rPr lang="en-US" sz="2000" dirty="0" smtClean="0"/>
              <a:t>Grade 12: 19+ Credits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3223774" y="5123794"/>
            <a:ext cx="7646276" cy="1150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Students are scheduled for 7 Credits each year usually including 1 English, 1 Math, 1 Science, 1 History, and a combination of PE and Elective Credits.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7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526924" y="4240924"/>
            <a:ext cx="1907628" cy="42566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as an Elective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Language courses are not required for graduation. </a:t>
            </a:r>
          </a:p>
          <a:p>
            <a:r>
              <a:rPr lang="en-US" sz="2400" dirty="0" smtClean="0"/>
              <a:t>If you are considering yourself to be college-bound, you may want to consider taking a language if not done so already.</a:t>
            </a:r>
          </a:p>
          <a:p>
            <a:r>
              <a:rPr lang="en-US" sz="2400" dirty="0" smtClean="0"/>
              <a:t>Competitive college-bound seniors expect to have completed at least two </a:t>
            </a:r>
            <a:r>
              <a:rPr lang="en-US" sz="2400" b="1" dirty="0" smtClean="0"/>
              <a:t>consecutive</a:t>
            </a:r>
            <a:r>
              <a:rPr lang="en-US" sz="2400" dirty="0" smtClean="0"/>
              <a:t> high school credits of a language. </a:t>
            </a:r>
          </a:p>
          <a:p>
            <a:r>
              <a:rPr lang="en-US" sz="2400" dirty="0" smtClean="0"/>
              <a:t>Language offerings: Spanish or French.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 rot="13102490">
            <a:off x="8323775" y="5127583"/>
            <a:ext cx="1548339" cy="181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765628" y="5770180"/>
            <a:ext cx="3200400" cy="693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What does consecutive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88248"/>
            <a:ext cx="8911687" cy="1280890"/>
          </a:xfrm>
        </p:spPr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8114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Pre-requisites work like the foundation of a building. </a:t>
            </a:r>
          </a:p>
          <a:p>
            <a:r>
              <a:rPr lang="en-US" sz="2400" dirty="0" smtClean="0"/>
              <a:t>In many instances, students must complete foundational courses before moving into more complex courses.</a:t>
            </a:r>
          </a:p>
          <a:p>
            <a:r>
              <a:rPr lang="en-US" sz="2400" dirty="0" smtClean="0"/>
              <a:t>Examples: French/Spanish 1 before French/Spanish 2, Child Development 1  before Child Development 2, Nutrition 1 before Foreign Foods.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7866993" y="5784222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2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3607" y="5784221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00379" y="5784221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782269" y="5231583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046912" y="5231579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Pre-Calc.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46912" y="6336860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1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782269" y="6336860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0517626" y="6336860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519104" y="5231578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Pre-Calc.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1368964" y="5784216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2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840841" y="6336860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576198" y="6336860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1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311555" y="6336860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847423" y="5784538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2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614037" y="5784537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349394" y="5784532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2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573041" y="5218795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837684" y="5218791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Pre-Calc.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09876" y="5218790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Pre-Calc.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05484" y="6336860"/>
            <a:ext cx="1702676" cy="52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Algebra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5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Courses and AP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Teachers will recommend specific students for more challenging courses. Student who are interested in more challenging courses should schedule an appointment with their counselor.</a:t>
            </a:r>
          </a:p>
          <a:p>
            <a:r>
              <a:rPr lang="en-US" sz="2400" dirty="0" smtClean="0"/>
              <a:t>Please understand there are certain requirements which need to be met prior to being scheduled in an Advanced or AP Course. </a:t>
            </a:r>
          </a:p>
          <a:p>
            <a:r>
              <a:rPr lang="en-US" sz="2400" dirty="0" smtClean="0"/>
              <a:t>AP stands for Advanced Placement and is a trademark through the College Board. AP courses are very challenging and rigorous.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9" y="376033"/>
            <a:ext cx="1532996" cy="109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45920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full-year courses, earned credit is determined by passing 3 out of 5 of the following components: Quarters 1, 2, 3, 4, Final Grades and the average of midterm/final.</a:t>
            </a:r>
          </a:p>
          <a:p>
            <a:r>
              <a:rPr lang="en-US" sz="2800" dirty="0" smtClean="0"/>
              <a:t>In half-year courses, earned credit is determined by passing 2 out of 3 of the following components: First and Second Quarter Final Grades and the Final.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226629" y="5512526"/>
            <a:ext cx="3849188" cy="92333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Solanco’s</a:t>
            </a:r>
            <a:r>
              <a:rPr lang="en-US" dirty="0" smtClean="0">
                <a:solidFill>
                  <a:schemeClr val="bg1"/>
                </a:solidFill>
              </a:rPr>
              <a:t> Grading Policy is explained on page 28 of your passbook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143" y="416830"/>
            <a:ext cx="8911687" cy="1280890"/>
          </a:xfrm>
        </p:spPr>
        <p:txBody>
          <a:bodyPr/>
          <a:lstStyle/>
          <a:p>
            <a:r>
              <a:rPr lang="en-US" dirty="0" smtClean="0"/>
              <a:t>Course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7363" y="1171578"/>
            <a:ext cx="9747249" cy="5072060"/>
          </a:xfrm>
        </p:spPr>
        <p:txBody>
          <a:bodyPr>
            <a:noAutofit/>
          </a:bodyPr>
          <a:lstStyle/>
          <a:p>
            <a:r>
              <a:rPr lang="en-US" sz="2400" dirty="0" smtClean="0"/>
              <a:t>Our goal is for you to have your schedule in your hand before summer break.</a:t>
            </a:r>
          </a:p>
          <a:p>
            <a:r>
              <a:rPr lang="en-US" sz="2400" dirty="0" smtClean="0"/>
              <a:t>You will have a window over the summer to make request changes to your counselor. </a:t>
            </a:r>
          </a:p>
          <a:p>
            <a:r>
              <a:rPr lang="en-US" sz="2400" dirty="0" smtClean="0"/>
              <a:t>Course change requests after this period will require parent approval, and will result in a DROP being recorded on the transcript.</a:t>
            </a:r>
          </a:p>
          <a:p>
            <a:pPr lvl="1"/>
            <a:r>
              <a:rPr lang="en-US" sz="2000" dirty="0" smtClean="0"/>
              <a:t>A recorded DROP will reflect very poorly on a transcript, GPA, and Rank. In many ways, it’s better to attempt a course and receive a D than it is to drop. </a:t>
            </a:r>
          </a:p>
        </p:txBody>
      </p:sp>
    </p:spTree>
    <p:extLst>
      <p:ext uri="{BB962C8B-B14F-4D97-AF65-F5344CB8AC3E}">
        <p14:creationId xmlns:p14="http://schemas.microsoft.com/office/powerpoint/2010/main" val="128822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05212" y="1219798"/>
            <a:ext cx="762000" cy="2963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91" y="370110"/>
            <a:ext cx="8911687" cy="1280890"/>
          </a:xfrm>
        </p:spPr>
        <p:txBody>
          <a:bodyPr/>
          <a:lstStyle/>
          <a:p>
            <a:r>
              <a:rPr lang="en-US" dirty="0" smtClean="0"/>
              <a:t>Course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678" y="1205288"/>
            <a:ext cx="8915400" cy="3777622"/>
          </a:xfrm>
        </p:spPr>
        <p:txBody>
          <a:bodyPr>
            <a:noAutofit/>
          </a:bodyPr>
          <a:lstStyle/>
          <a:p>
            <a:r>
              <a:rPr lang="en-US" sz="2000" dirty="0" smtClean="0"/>
              <a:t>Your </a:t>
            </a:r>
            <a:r>
              <a:rPr lang="en-US" sz="2000" b="1" dirty="0" smtClean="0"/>
              <a:t>CORE</a:t>
            </a:r>
            <a:r>
              <a:rPr lang="en-US" sz="2000" dirty="0" smtClean="0"/>
              <a:t> courses </a:t>
            </a:r>
            <a:r>
              <a:rPr lang="en-US" sz="2000" dirty="0" smtClean="0"/>
              <a:t>are selected based </a:t>
            </a:r>
            <a:r>
              <a:rPr lang="en-US" sz="2000" dirty="0" smtClean="0"/>
              <a:t>on progression from one class to another. For example, all first-year students complete English 1. All second year students complete World Literature.</a:t>
            </a:r>
          </a:p>
          <a:p>
            <a:r>
              <a:rPr lang="en-US" sz="2000" dirty="0" smtClean="0"/>
              <a:t>You will make a selection based on which Electives interest you. </a:t>
            </a:r>
          </a:p>
          <a:p>
            <a:r>
              <a:rPr lang="en-US" sz="2000" dirty="0" smtClean="0"/>
              <a:t>If you are a student with an Individualized Education Plan, your courses will be determined on a team basis. Please use this time to review the course catalog for elective courses that interest you. </a:t>
            </a:r>
          </a:p>
          <a:p>
            <a:r>
              <a:rPr lang="en-US" sz="2000" b="1" dirty="0" smtClean="0"/>
              <a:t>TODAY: </a:t>
            </a:r>
            <a:r>
              <a:rPr lang="en-US" sz="2000" dirty="0" smtClean="0"/>
              <a:t>Students will log into PowerSchool and </a:t>
            </a:r>
            <a:r>
              <a:rPr lang="en-US" sz="2000" dirty="0" smtClean="0"/>
              <a:t>start to make </a:t>
            </a:r>
            <a:r>
              <a:rPr lang="en-US" sz="2000" dirty="0" smtClean="0"/>
              <a:t>their course </a:t>
            </a:r>
            <a:r>
              <a:rPr lang="en-US" sz="2000" dirty="0" smtClean="0"/>
              <a:t>selections.  </a:t>
            </a:r>
            <a:r>
              <a:rPr lang="en-US" sz="2000" dirty="0" smtClean="0"/>
              <a:t>This class registration screen will be open</a:t>
            </a:r>
            <a:r>
              <a:rPr lang="en-US" sz="2000" dirty="0" smtClean="0"/>
              <a:t> </a:t>
            </a:r>
            <a:r>
              <a:rPr lang="en-US" sz="2000" dirty="0" smtClean="0"/>
              <a:t>until </a:t>
            </a:r>
            <a:r>
              <a:rPr lang="en-US" sz="2000" b="1" dirty="0" smtClean="0"/>
              <a:t>the end of February. </a:t>
            </a:r>
          </a:p>
          <a:p>
            <a:r>
              <a:rPr lang="en-US" sz="2000" dirty="0" smtClean="0"/>
              <a:t>Parents/Guardians are encouraged </a:t>
            </a:r>
            <a:r>
              <a:rPr lang="en-US" sz="2000" dirty="0" smtClean="0"/>
              <a:t>to review course selections and reach out to </a:t>
            </a:r>
            <a:r>
              <a:rPr lang="en-US" sz="2000" dirty="0" smtClean="0"/>
              <a:t>their student’s counselor with </a:t>
            </a:r>
            <a:r>
              <a:rPr lang="en-US" sz="2000" dirty="0" smtClean="0"/>
              <a:t>questions.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68867" y="1367964"/>
            <a:ext cx="1734078" cy="2345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Classes: English, Math, Science, and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4274</TotalTime>
  <Words>939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Wisp</vt:lpstr>
      <vt:lpstr>High School Course Selection for 11th Grade Courses</vt:lpstr>
      <vt:lpstr>Graduation Requirements</vt:lpstr>
      <vt:lpstr>Grade Level</vt:lpstr>
      <vt:lpstr>Language as an Elective</vt:lpstr>
      <vt:lpstr>Prerequisites</vt:lpstr>
      <vt:lpstr>Advanced Courses and AP Courses</vt:lpstr>
      <vt:lpstr>Final Grades</vt:lpstr>
      <vt:lpstr>Course Change Requests</vt:lpstr>
      <vt:lpstr>Course Selection</vt:lpstr>
      <vt:lpstr>Step 1</vt:lpstr>
      <vt:lpstr>Step 2: Find the Button for Class Registration</vt:lpstr>
      <vt:lpstr>PowerPoint Presentation</vt:lpstr>
      <vt:lpstr>Step 3 – Review and Select Core Courses</vt:lpstr>
      <vt:lpstr>Step 4 – Choose your Top Elective Choices</vt:lpstr>
      <vt:lpstr>Step 5 – Choose Your Alternates.</vt:lpstr>
      <vt:lpstr>Please Raise Your Hand if you are stuck!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Zelinka, Tristan</dc:creator>
  <cp:lastModifiedBy>Shumaker, Kelly</cp:lastModifiedBy>
  <cp:revision>36</cp:revision>
  <cp:lastPrinted>2016-02-10T15:11:28Z</cp:lastPrinted>
  <dcterms:created xsi:type="dcterms:W3CDTF">2016-01-17T19:45:33Z</dcterms:created>
  <dcterms:modified xsi:type="dcterms:W3CDTF">2019-02-09T18:36:16Z</dcterms:modified>
</cp:coreProperties>
</file>